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handoutMasterIdLst>
    <p:handoutMasterId r:id="rId16"/>
  </p:handoutMasterIdLst>
  <p:sldIdLst>
    <p:sldId id="256" r:id="rId2"/>
    <p:sldId id="429" r:id="rId3"/>
    <p:sldId id="442" r:id="rId4"/>
    <p:sldId id="434" r:id="rId5"/>
    <p:sldId id="445" r:id="rId6"/>
    <p:sldId id="435" r:id="rId7"/>
    <p:sldId id="443" r:id="rId8"/>
    <p:sldId id="436" r:id="rId9"/>
    <p:sldId id="444" r:id="rId10"/>
    <p:sldId id="356" r:id="rId11"/>
    <p:sldId id="368" r:id="rId12"/>
    <p:sldId id="414" r:id="rId13"/>
    <p:sldId id="41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9/14/2021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9/14/2021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3998579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https://www.youtube.com/watch?v=XzzkSZ0Jrko&amp;t=38s</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dirty="0"/>
          </a:p>
        </p:txBody>
      </p:sp>
    </p:spTree>
    <p:extLst>
      <p:ext uri="{BB962C8B-B14F-4D97-AF65-F5344CB8AC3E}">
        <p14:creationId xmlns:p14="http://schemas.microsoft.com/office/powerpoint/2010/main" val="1510131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1153195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1153195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2190847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worksheet for additional accepted answers.</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714011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worksheet for additional accepted answers.</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99268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3574283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3525898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3506847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1459945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https://www.youtube.com/watch?v=XzzkSZ0Jrko&amp;t=38s</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42441839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9.tmp"/><Relationship Id="rId3" Type="http://schemas.openxmlformats.org/officeDocument/2006/relationships/image" Target="../media/image4.tmp"/><Relationship Id="rId7" Type="http://schemas.openxmlformats.org/officeDocument/2006/relationships/image" Target="../media/image8.tm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7.tmp"/><Relationship Id="rId5" Type="http://schemas.openxmlformats.org/officeDocument/2006/relationships/image" Target="../media/image6.tmp"/><Relationship Id="rId10" Type="http://schemas.openxmlformats.org/officeDocument/2006/relationships/image" Target="../media/image11.tmp"/><Relationship Id="rId4" Type="http://schemas.openxmlformats.org/officeDocument/2006/relationships/image" Target="../media/image5.tmp"/><Relationship Id="rId9" Type="http://schemas.openxmlformats.org/officeDocument/2006/relationships/image" Target="../media/image10.tmp"/></Relationships>
</file>

<file path=ppt/slides/_rels/slide3.xml.rels><?xml version="1.0" encoding="UTF-8" standalone="yes"?>
<Relationships xmlns="http://schemas.openxmlformats.org/package/2006/relationships"><Relationship Id="rId8" Type="http://schemas.openxmlformats.org/officeDocument/2006/relationships/image" Target="../media/image9.tmp"/><Relationship Id="rId3" Type="http://schemas.openxmlformats.org/officeDocument/2006/relationships/image" Target="../media/image4.tmp"/><Relationship Id="rId7" Type="http://schemas.openxmlformats.org/officeDocument/2006/relationships/image" Target="../media/image8.tmp"/><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tmp"/><Relationship Id="rId5" Type="http://schemas.openxmlformats.org/officeDocument/2006/relationships/image" Target="../media/image6.tmp"/><Relationship Id="rId10" Type="http://schemas.openxmlformats.org/officeDocument/2006/relationships/image" Target="../media/image11.tmp"/><Relationship Id="rId4" Type="http://schemas.openxmlformats.org/officeDocument/2006/relationships/image" Target="../media/image5.tmp"/><Relationship Id="rId9" Type="http://schemas.openxmlformats.org/officeDocument/2006/relationships/image" Target="../media/image10.tmp"/></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DT16c:</a:t>
            </a:r>
          </a:p>
          <a:p>
            <a:r>
              <a:rPr lang="en-US" noProof="1"/>
              <a:t>Social media</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010F2316-34C6-4AF2-AAF9-63C87B8971D9}"/>
              </a:ext>
            </a:extLst>
          </p:cNvPr>
          <p:cNvPicPr>
            <a:picLocks noGrp="1" noChangeAspect="1"/>
          </p:cNvPicPr>
          <p:nvPr>
            <p:ph type="pic" sz="quarter" idx="10"/>
          </p:nvPr>
        </p:nvPicPr>
        <p:blipFill>
          <a:blip r:embed="rId2"/>
          <a:srcRect l="10984" r="10984"/>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Copyright</a:t>
            </a:r>
          </a:p>
        </p:txBody>
      </p:sp>
      <p:sp>
        <p:nvSpPr>
          <p:cNvPr id="14" name="Rectangle 13"/>
          <p:cNvSpPr/>
          <p:nvPr/>
        </p:nvSpPr>
        <p:spPr>
          <a:xfrm>
            <a:off x="6829425" y="672673"/>
            <a:ext cx="5186363" cy="93841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a:solidFill>
                  <a:schemeClr val="tx1"/>
                </a:solidFill>
                <a:latin typeface="+mj-lt"/>
              </a:rPr>
              <a:t>Scenario: </a:t>
            </a:r>
          </a:p>
          <a:p>
            <a:pPr algn="ctr"/>
            <a:r>
              <a:rPr lang="en-GB" dirty="0">
                <a:solidFill>
                  <a:schemeClr val="tx1"/>
                </a:solidFill>
                <a:latin typeface="+mj-lt"/>
              </a:rPr>
              <a:t>Copyright is the legal right to protect the original work of the people whom it may belong to.</a:t>
            </a:r>
          </a:p>
        </p:txBody>
      </p:sp>
      <p:sp>
        <p:nvSpPr>
          <p:cNvPr id="15" name="Rectangle 14"/>
          <p:cNvSpPr/>
          <p:nvPr/>
        </p:nvSpPr>
        <p:spPr>
          <a:xfrm>
            <a:off x="6829424" y="1686096"/>
            <a:ext cx="518636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829424" y="2163081"/>
            <a:ext cx="5186363" cy="92964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Identify material that can be protected by copyright.</a:t>
            </a:r>
          </a:p>
        </p:txBody>
      </p:sp>
      <p:sp>
        <p:nvSpPr>
          <p:cNvPr id="11" name="Rectangle 10"/>
          <p:cNvSpPr/>
          <p:nvPr/>
        </p:nvSpPr>
        <p:spPr>
          <a:xfrm>
            <a:off x="6829424" y="3246541"/>
            <a:ext cx="5186363" cy="157138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What should you do if you want to use copyrighted material?</a:t>
            </a:r>
          </a:p>
        </p:txBody>
      </p:sp>
      <p:pic>
        <p:nvPicPr>
          <p:cNvPr id="10" name="Picture 2" descr="100+ Free Copyright &amp; Symbol Images - Pixab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687" y="817448"/>
            <a:ext cx="3537680" cy="353768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6829424" y="4971736"/>
            <a:ext cx="5186363" cy="15887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a:solidFill>
                  <a:schemeClr val="tx1"/>
                </a:solidFill>
                <a:latin typeface="+mj-lt"/>
              </a:rPr>
              <a:t>What are the consequences of copyright infringement (breaking Copyright Law?)</a:t>
            </a:r>
            <a:endParaRPr lang="en-GB" sz="1600" u="sng" dirty="0">
              <a:solidFill>
                <a:schemeClr val="tx1"/>
              </a:solidFill>
              <a:latin typeface="+mj-lt"/>
            </a:endParaRPr>
          </a:p>
        </p:txBody>
      </p:sp>
      <p:sp>
        <p:nvSpPr>
          <p:cNvPr id="17" name="Rectangle 16"/>
          <p:cNvSpPr/>
          <p:nvPr/>
        </p:nvSpPr>
        <p:spPr>
          <a:xfrm>
            <a:off x="157163" y="4724993"/>
            <a:ext cx="5186363" cy="183546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000" b="1" dirty="0">
                <a:solidFill>
                  <a:schemeClr val="tx1"/>
                </a:solidFill>
                <a:latin typeface="+mj-lt"/>
              </a:rPr>
              <a:t>BONUS QUESTION</a:t>
            </a:r>
          </a:p>
          <a:p>
            <a:pPr algn="ctr"/>
            <a:r>
              <a:rPr lang="en-GB" sz="1600" u="sng" dirty="0">
                <a:solidFill>
                  <a:schemeClr val="tx1"/>
                </a:solidFill>
                <a:latin typeface="+mj-lt"/>
              </a:rPr>
              <a:t>In what situations would the use of copyright material be considered as fair use?</a:t>
            </a:r>
          </a:p>
        </p:txBody>
      </p:sp>
    </p:spTree>
    <p:extLst>
      <p:ext uri="{BB962C8B-B14F-4D97-AF65-F5344CB8AC3E}">
        <p14:creationId xmlns:p14="http://schemas.microsoft.com/office/powerpoint/2010/main" val="21740301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Copyright</a:t>
            </a:r>
          </a:p>
        </p:txBody>
      </p:sp>
      <p:sp>
        <p:nvSpPr>
          <p:cNvPr id="14" name="Rectangle 13"/>
          <p:cNvSpPr/>
          <p:nvPr/>
        </p:nvSpPr>
        <p:spPr>
          <a:xfrm>
            <a:off x="6829425" y="672673"/>
            <a:ext cx="5186363" cy="93841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a:solidFill>
                  <a:schemeClr val="tx1"/>
                </a:solidFill>
                <a:latin typeface="+mj-lt"/>
              </a:rPr>
              <a:t>Scenario: </a:t>
            </a:r>
          </a:p>
          <a:p>
            <a:pPr algn="ctr"/>
            <a:r>
              <a:rPr lang="en-GB" dirty="0">
                <a:solidFill>
                  <a:schemeClr val="tx1"/>
                </a:solidFill>
                <a:latin typeface="+mj-lt"/>
              </a:rPr>
              <a:t>Copyright is the legal right to protect the original work of the people whom it may belong to.</a:t>
            </a:r>
          </a:p>
        </p:txBody>
      </p:sp>
      <p:sp>
        <p:nvSpPr>
          <p:cNvPr id="15" name="Rectangle 14"/>
          <p:cNvSpPr/>
          <p:nvPr/>
        </p:nvSpPr>
        <p:spPr>
          <a:xfrm>
            <a:off x="6829424" y="1686096"/>
            <a:ext cx="518636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829424" y="2163081"/>
            <a:ext cx="5186363" cy="92964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Identify material that can be protected by copyright.</a:t>
            </a:r>
          </a:p>
          <a:p>
            <a:pPr algn="ctr"/>
            <a:r>
              <a:rPr lang="en-GB" sz="1600" dirty="0">
                <a:solidFill>
                  <a:schemeClr val="tx1"/>
                </a:solidFill>
                <a:latin typeface="+mj-lt"/>
              </a:rPr>
              <a:t>Books, Music, Art, Films, Images, Sound recordings, Drama, Software, Video games</a:t>
            </a:r>
          </a:p>
        </p:txBody>
      </p:sp>
      <p:sp>
        <p:nvSpPr>
          <p:cNvPr id="11" name="Rectangle 10"/>
          <p:cNvSpPr/>
          <p:nvPr/>
        </p:nvSpPr>
        <p:spPr>
          <a:xfrm>
            <a:off x="6829424" y="3246541"/>
            <a:ext cx="5186363" cy="157138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What should you do if you want to use copyrighted material?</a:t>
            </a:r>
          </a:p>
          <a:p>
            <a:pPr algn="ctr"/>
            <a:r>
              <a:rPr lang="en-GB" sz="1600" dirty="0">
                <a:solidFill>
                  <a:schemeClr val="tx1"/>
                </a:solidFill>
                <a:latin typeface="+mj-lt"/>
              </a:rPr>
              <a:t>Request permission from the copyright holder and only use their material if permission is granted.</a:t>
            </a:r>
          </a:p>
          <a:p>
            <a:pPr algn="ctr"/>
            <a:r>
              <a:rPr lang="en-GB" sz="1600" dirty="0">
                <a:solidFill>
                  <a:schemeClr val="tx1"/>
                </a:solidFill>
                <a:latin typeface="+mj-lt"/>
              </a:rPr>
              <a:t>Communication could take place via e-mail, social media or in a letter but there must be evidence of consent. </a:t>
            </a:r>
          </a:p>
        </p:txBody>
      </p:sp>
      <p:pic>
        <p:nvPicPr>
          <p:cNvPr id="10" name="Picture 2" descr="100+ Free Copyright &amp; Symbol Images - Pixab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687" y="817448"/>
            <a:ext cx="3537680" cy="353768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6829424" y="4971736"/>
            <a:ext cx="5186363" cy="1588721"/>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u="sng" dirty="0">
                <a:solidFill>
                  <a:schemeClr val="tx1"/>
                </a:solidFill>
                <a:latin typeface="+mj-lt"/>
              </a:rPr>
              <a:t>What are the consequences of copyright infringement (breaking Copyright Law?)</a:t>
            </a:r>
          </a:p>
          <a:p>
            <a:pPr algn="ctr"/>
            <a:r>
              <a:rPr lang="en-GB" sz="1600" dirty="0">
                <a:solidFill>
                  <a:schemeClr val="tx1"/>
                </a:solidFill>
                <a:latin typeface="+mj-lt"/>
              </a:rPr>
              <a:t>Prosecution</a:t>
            </a:r>
          </a:p>
          <a:p>
            <a:pPr algn="ctr"/>
            <a:r>
              <a:rPr lang="en-GB" sz="1600" dirty="0">
                <a:solidFill>
                  <a:schemeClr val="tx1"/>
                </a:solidFill>
                <a:latin typeface="+mj-lt"/>
              </a:rPr>
              <a:t>Internet could be blocked by ISP.</a:t>
            </a:r>
          </a:p>
          <a:p>
            <a:pPr algn="ctr"/>
            <a:r>
              <a:rPr lang="en-GB" sz="1600" dirty="0">
                <a:solidFill>
                  <a:schemeClr val="tx1"/>
                </a:solidFill>
                <a:latin typeface="+mj-lt"/>
              </a:rPr>
              <a:t>Imprisonment.</a:t>
            </a:r>
          </a:p>
        </p:txBody>
      </p:sp>
      <p:sp>
        <p:nvSpPr>
          <p:cNvPr id="17" name="Rectangle 16"/>
          <p:cNvSpPr/>
          <p:nvPr/>
        </p:nvSpPr>
        <p:spPr>
          <a:xfrm>
            <a:off x="157163" y="4724993"/>
            <a:ext cx="5186363" cy="183546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000" b="1" dirty="0">
                <a:solidFill>
                  <a:schemeClr val="tx1"/>
                </a:solidFill>
                <a:latin typeface="+mj-lt"/>
              </a:rPr>
              <a:t>BONUS QUESTION</a:t>
            </a:r>
          </a:p>
          <a:p>
            <a:pPr algn="ctr"/>
            <a:r>
              <a:rPr lang="en-GB" sz="1600" u="sng" dirty="0">
                <a:solidFill>
                  <a:schemeClr val="tx1"/>
                </a:solidFill>
                <a:latin typeface="+mj-lt"/>
              </a:rPr>
              <a:t>In what situations would the use of copyright material be considered as fair use?</a:t>
            </a:r>
          </a:p>
          <a:p>
            <a:pPr algn="ctr"/>
            <a:r>
              <a:rPr lang="en-GB" sz="1600" dirty="0">
                <a:solidFill>
                  <a:schemeClr val="tx1"/>
                </a:solidFill>
                <a:latin typeface="+mj-lt"/>
              </a:rPr>
              <a:t>If material is used for analysis, commentary, teaching or research.</a:t>
            </a:r>
          </a:p>
        </p:txBody>
      </p:sp>
    </p:spTree>
    <p:extLst>
      <p:ext uri="{BB962C8B-B14F-4D97-AF65-F5344CB8AC3E}">
        <p14:creationId xmlns:p14="http://schemas.microsoft.com/office/powerpoint/2010/main" val="763029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5262" y="93797"/>
            <a:ext cx="6055635" cy="461665"/>
          </a:xfrm>
          <a:prstGeom prst="rect">
            <a:avLst/>
          </a:prstGeom>
          <a:noFill/>
        </p:spPr>
        <p:txBody>
          <a:bodyPr wrap="square" rtlCol="0">
            <a:spAutoFit/>
          </a:bodyPr>
          <a:lstStyle/>
          <a:p>
            <a:r>
              <a:rPr lang="en-GB" sz="2400" b="1" u="sng" dirty="0">
                <a:latin typeface="+mj-lt"/>
              </a:rPr>
              <a:t>User-generated content</a:t>
            </a:r>
          </a:p>
        </p:txBody>
      </p:sp>
      <p:sp>
        <p:nvSpPr>
          <p:cNvPr id="13" name="Rectangle 12">
            <a:extLst>
              <a:ext uri="{FF2B5EF4-FFF2-40B4-BE49-F238E27FC236}">
                <a16:creationId xmlns:a16="http://schemas.microsoft.com/office/drawing/2014/main" id="{21173F1F-2E33-4048-8130-11630311891B}"/>
              </a:ext>
            </a:extLst>
          </p:cNvPr>
          <p:cNvSpPr/>
          <p:nvPr/>
        </p:nvSpPr>
        <p:spPr>
          <a:xfrm>
            <a:off x="5737123" y="542633"/>
            <a:ext cx="6297713" cy="453640"/>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 </a:t>
            </a:r>
          </a:p>
        </p:txBody>
      </p:sp>
      <p:sp>
        <p:nvSpPr>
          <p:cNvPr id="14" name="Rectangle 13">
            <a:extLst>
              <a:ext uri="{FF2B5EF4-FFF2-40B4-BE49-F238E27FC236}">
                <a16:creationId xmlns:a16="http://schemas.microsoft.com/office/drawing/2014/main" id="{EF0060A1-25D0-4E6D-ACD8-A685D03F27A9}"/>
              </a:ext>
            </a:extLst>
          </p:cNvPr>
          <p:cNvSpPr/>
          <p:nvPr/>
        </p:nvSpPr>
        <p:spPr>
          <a:xfrm>
            <a:off x="5737123" y="1164698"/>
            <a:ext cx="6297713" cy="100232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user-generated content?</a:t>
            </a:r>
          </a:p>
        </p:txBody>
      </p:sp>
      <p:sp>
        <p:nvSpPr>
          <p:cNvPr id="19" name="Rectangle 18">
            <a:extLst>
              <a:ext uri="{FF2B5EF4-FFF2-40B4-BE49-F238E27FC236}">
                <a16:creationId xmlns:a16="http://schemas.microsoft.com/office/drawing/2014/main" id="{2DFC8B07-247B-4B9F-AC4E-50E569A2983E}"/>
              </a:ext>
            </a:extLst>
          </p:cNvPr>
          <p:cNvSpPr/>
          <p:nvPr/>
        </p:nvSpPr>
        <p:spPr>
          <a:xfrm>
            <a:off x="5737123" y="2318943"/>
            <a:ext cx="6297713" cy="111005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Name some platforms commonly used to upload user-generated content</a:t>
            </a:r>
          </a:p>
        </p:txBody>
      </p:sp>
      <p:sp>
        <p:nvSpPr>
          <p:cNvPr id="20" name="Rectangle 19">
            <a:extLst>
              <a:ext uri="{FF2B5EF4-FFF2-40B4-BE49-F238E27FC236}">
                <a16:creationId xmlns:a16="http://schemas.microsoft.com/office/drawing/2014/main" id="{F0F8546C-E01D-4BDA-BAC5-BD009A0C816C}"/>
              </a:ext>
            </a:extLst>
          </p:cNvPr>
          <p:cNvSpPr/>
          <p:nvPr/>
        </p:nvSpPr>
        <p:spPr>
          <a:xfrm>
            <a:off x="5737124" y="3580925"/>
            <a:ext cx="6297714" cy="3149176"/>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Screenshot of parody/cover</a:t>
            </a: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r>
              <a:rPr lang="en-GB" dirty="0">
                <a:solidFill>
                  <a:schemeClr val="tx1"/>
                </a:solidFill>
                <a:latin typeface="+mj-lt"/>
              </a:rPr>
              <a:t>Provide the URL/link to the content</a:t>
            </a:r>
          </a:p>
        </p:txBody>
      </p:sp>
      <p:sp>
        <p:nvSpPr>
          <p:cNvPr id="11" name="Rectangle 10">
            <a:extLst>
              <a:ext uri="{FF2B5EF4-FFF2-40B4-BE49-F238E27FC236}">
                <a16:creationId xmlns:a16="http://schemas.microsoft.com/office/drawing/2014/main" id="{C05A55BA-3CB6-4ABF-AF03-3796A65705D8}"/>
              </a:ext>
            </a:extLst>
          </p:cNvPr>
          <p:cNvSpPr/>
          <p:nvPr/>
        </p:nvSpPr>
        <p:spPr>
          <a:xfrm>
            <a:off x="195261" y="1887793"/>
            <a:ext cx="5379629" cy="487180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latin typeface="+mj-lt"/>
            </a:endParaRPr>
          </a:p>
        </p:txBody>
      </p:sp>
      <p:sp>
        <p:nvSpPr>
          <p:cNvPr id="10" name="Rectangle 9">
            <a:extLst>
              <a:ext uri="{FF2B5EF4-FFF2-40B4-BE49-F238E27FC236}">
                <a16:creationId xmlns:a16="http://schemas.microsoft.com/office/drawing/2014/main" id="{A00186D5-07D6-4434-802F-E123E366B5E9}"/>
              </a:ext>
            </a:extLst>
          </p:cNvPr>
          <p:cNvSpPr/>
          <p:nvPr/>
        </p:nvSpPr>
        <p:spPr>
          <a:xfrm>
            <a:off x="195261" y="542633"/>
            <a:ext cx="5379629" cy="1182927"/>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Find a cover or parody on YouTube and discuss below whether you think the creators of this content are guilty of copyright infringement. Do you think they should be subject to this?</a:t>
            </a:r>
          </a:p>
        </p:txBody>
      </p:sp>
    </p:spTree>
    <p:extLst>
      <p:ext uri="{BB962C8B-B14F-4D97-AF65-F5344CB8AC3E}">
        <p14:creationId xmlns:p14="http://schemas.microsoft.com/office/powerpoint/2010/main" val="3683988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5262" y="93797"/>
            <a:ext cx="6055635" cy="461665"/>
          </a:xfrm>
          <a:prstGeom prst="rect">
            <a:avLst/>
          </a:prstGeom>
          <a:noFill/>
        </p:spPr>
        <p:txBody>
          <a:bodyPr wrap="square" rtlCol="0">
            <a:spAutoFit/>
          </a:bodyPr>
          <a:lstStyle/>
          <a:p>
            <a:r>
              <a:rPr lang="en-GB" sz="2400" b="1" u="sng" dirty="0">
                <a:latin typeface="+mj-lt"/>
              </a:rPr>
              <a:t>User-generated content (Exemplar)</a:t>
            </a:r>
          </a:p>
        </p:txBody>
      </p:sp>
      <p:sp>
        <p:nvSpPr>
          <p:cNvPr id="13" name="Rectangle 12">
            <a:extLst>
              <a:ext uri="{FF2B5EF4-FFF2-40B4-BE49-F238E27FC236}">
                <a16:creationId xmlns:a16="http://schemas.microsoft.com/office/drawing/2014/main" id="{21173F1F-2E33-4048-8130-11630311891B}"/>
              </a:ext>
            </a:extLst>
          </p:cNvPr>
          <p:cNvSpPr/>
          <p:nvPr/>
        </p:nvSpPr>
        <p:spPr>
          <a:xfrm>
            <a:off x="5737123" y="542633"/>
            <a:ext cx="6297713" cy="453640"/>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 </a:t>
            </a:r>
          </a:p>
        </p:txBody>
      </p:sp>
      <p:sp>
        <p:nvSpPr>
          <p:cNvPr id="14" name="Rectangle 13">
            <a:extLst>
              <a:ext uri="{FF2B5EF4-FFF2-40B4-BE49-F238E27FC236}">
                <a16:creationId xmlns:a16="http://schemas.microsoft.com/office/drawing/2014/main" id="{EF0060A1-25D0-4E6D-ACD8-A685D03F27A9}"/>
              </a:ext>
            </a:extLst>
          </p:cNvPr>
          <p:cNvSpPr/>
          <p:nvPr/>
        </p:nvSpPr>
        <p:spPr>
          <a:xfrm>
            <a:off x="5737123" y="1164698"/>
            <a:ext cx="6297713" cy="100232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user-generated content?</a:t>
            </a:r>
          </a:p>
          <a:p>
            <a:pPr algn="ctr"/>
            <a:r>
              <a:rPr lang="en-GB" dirty="0">
                <a:solidFill>
                  <a:schemeClr val="tx1"/>
                </a:solidFill>
                <a:latin typeface="+mj-lt"/>
              </a:rPr>
              <a:t>this is any content such as text, videos, images, or reviews which are created by ordinary individuals as opposed to brands</a:t>
            </a:r>
          </a:p>
        </p:txBody>
      </p:sp>
      <p:sp>
        <p:nvSpPr>
          <p:cNvPr id="19" name="Rectangle 18">
            <a:extLst>
              <a:ext uri="{FF2B5EF4-FFF2-40B4-BE49-F238E27FC236}">
                <a16:creationId xmlns:a16="http://schemas.microsoft.com/office/drawing/2014/main" id="{2DFC8B07-247B-4B9F-AC4E-50E569A2983E}"/>
              </a:ext>
            </a:extLst>
          </p:cNvPr>
          <p:cNvSpPr/>
          <p:nvPr/>
        </p:nvSpPr>
        <p:spPr>
          <a:xfrm>
            <a:off x="5737123" y="2318943"/>
            <a:ext cx="6297713" cy="111005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Name some platforms commonly used to upload user-generated content</a:t>
            </a:r>
          </a:p>
          <a:p>
            <a:pPr algn="ctr"/>
            <a:r>
              <a:rPr lang="en-GB" dirty="0">
                <a:solidFill>
                  <a:schemeClr val="tx1"/>
                </a:solidFill>
                <a:latin typeface="+mj-lt"/>
              </a:rPr>
              <a:t>YouTube, Instagram, twitter, Tumblr, Twitch, </a:t>
            </a:r>
          </a:p>
        </p:txBody>
      </p:sp>
      <p:sp>
        <p:nvSpPr>
          <p:cNvPr id="20" name="Rectangle 19">
            <a:extLst>
              <a:ext uri="{FF2B5EF4-FFF2-40B4-BE49-F238E27FC236}">
                <a16:creationId xmlns:a16="http://schemas.microsoft.com/office/drawing/2014/main" id="{F0F8546C-E01D-4BDA-BAC5-BD009A0C816C}"/>
              </a:ext>
            </a:extLst>
          </p:cNvPr>
          <p:cNvSpPr/>
          <p:nvPr/>
        </p:nvSpPr>
        <p:spPr>
          <a:xfrm>
            <a:off x="5737124" y="3580925"/>
            <a:ext cx="6297714" cy="3149176"/>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Screenshot of parody/cover</a:t>
            </a: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endParaRPr lang="en-GB" dirty="0">
              <a:solidFill>
                <a:schemeClr val="tx1"/>
              </a:solidFill>
              <a:latin typeface="+mj-lt"/>
            </a:endParaRPr>
          </a:p>
          <a:p>
            <a:pPr algn="ctr"/>
            <a:r>
              <a:rPr lang="en-GB" dirty="0">
                <a:solidFill>
                  <a:schemeClr val="tx1"/>
                </a:solidFill>
                <a:latin typeface="+mj-lt"/>
              </a:rPr>
              <a:t>https://</a:t>
            </a:r>
            <a:r>
              <a:rPr lang="en-GB" dirty="0" err="1">
                <a:solidFill>
                  <a:schemeClr val="tx1"/>
                </a:solidFill>
                <a:latin typeface="+mj-lt"/>
              </a:rPr>
              <a:t>youtu.be</a:t>
            </a:r>
            <a:r>
              <a:rPr lang="en-GB" dirty="0">
                <a:solidFill>
                  <a:schemeClr val="tx1"/>
                </a:solidFill>
                <a:latin typeface="+mj-lt"/>
              </a:rPr>
              <a:t>/JnaZW5Hf9_0</a:t>
            </a:r>
          </a:p>
          <a:p>
            <a:pPr algn="ctr"/>
            <a:endParaRPr lang="en-GB" dirty="0">
              <a:solidFill>
                <a:schemeClr val="tx1"/>
              </a:solidFill>
              <a:latin typeface="+mj-lt"/>
            </a:endParaRPr>
          </a:p>
          <a:p>
            <a:pPr algn="ctr"/>
            <a:r>
              <a:rPr lang="en-GB" dirty="0">
                <a:solidFill>
                  <a:schemeClr val="tx1"/>
                </a:solidFill>
                <a:latin typeface="+mj-lt"/>
              </a:rPr>
              <a:t>Provide the URL/link to the content</a:t>
            </a:r>
          </a:p>
        </p:txBody>
      </p:sp>
      <p:sp>
        <p:nvSpPr>
          <p:cNvPr id="11" name="Rectangle 10">
            <a:extLst>
              <a:ext uri="{FF2B5EF4-FFF2-40B4-BE49-F238E27FC236}">
                <a16:creationId xmlns:a16="http://schemas.microsoft.com/office/drawing/2014/main" id="{C05A55BA-3CB6-4ABF-AF03-3796A65705D8}"/>
              </a:ext>
            </a:extLst>
          </p:cNvPr>
          <p:cNvSpPr/>
          <p:nvPr/>
        </p:nvSpPr>
        <p:spPr>
          <a:xfrm>
            <a:off x="195261" y="1887793"/>
            <a:ext cx="5379629" cy="4871801"/>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I do not believe they are guilty of copyright infringement as although they have just changed the lyrics and kept the melody of the song, they still credit her. Additionally, it states that it is considered as Copyright fair use if they parody the work meaning that this is not copyright infringement. However, in this particular case, he is clearly making fun of Taylor Swift which could be classed as defamation. Conversely, this is not linked with copyright so it is clear to say that they are not guilty of copyright infringement</a:t>
            </a:r>
          </a:p>
        </p:txBody>
      </p:sp>
      <p:sp>
        <p:nvSpPr>
          <p:cNvPr id="10" name="Rectangle 9">
            <a:extLst>
              <a:ext uri="{FF2B5EF4-FFF2-40B4-BE49-F238E27FC236}">
                <a16:creationId xmlns:a16="http://schemas.microsoft.com/office/drawing/2014/main" id="{A00186D5-07D6-4434-802F-E123E366B5E9}"/>
              </a:ext>
            </a:extLst>
          </p:cNvPr>
          <p:cNvSpPr/>
          <p:nvPr/>
        </p:nvSpPr>
        <p:spPr>
          <a:xfrm>
            <a:off x="195261" y="542633"/>
            <a:ext cx="5379629" cy="1182927"/>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Find a cover or parody on YouTube and discuss below whether you think the creators of this content are guilty of copyright infringement. Do you think they should be subject to this?</a:t>
            </a:r>
          </a:p>
        </p:txBody>
      </p:sp>
      <p:pic>
        <p:nvPicPr>
          <p:cNvPr id="4" name="Picture 3">
            <a:extLst>
              <a:ext uri="{FF2B5EF4-FFF2-40B4-BE49-F238E27FC236}">
                <a16:creationId xmlns:a16="http://schemas.microsoft.com/office/drawing/2014/main" id="{BC186075-DCA7-A849-9EB3-A3F0A7C7413F}"/>
              </a:ext>
            </a:extLst>
          </p:cNvPr>
          <p:cNvPicPr>
            <a:picLocks noChangeAspect="1"/>
          </p:cNvPicPr>
          <p:nvPr/>
        </p:nvPicPr>
        <p:blipFill>
          <a:blip r:embed="rId3"/>
          <a:stretch>
            <a:fillRect/>
          </a:stretch>
        </p:blipFill>
        <p:spPr>
          <a:xfrm>
            <a:off x="6090724" y="3977281"/>
            <a:ext cx="5590510" cy="1548778"/>
          </a:xfrm>
          <a:prstGeom prst="rect">
            <a:avLst/>
          </a:prstGeom>
        </p:spPr>
      </p:pic>
    </p:spTree>
    <p:extLst>
      <p:ext uri="{BB962C8B-B14F-4D97-AF65-F5344CB8AC3E}">
        <p14:creationId xmlns:p14="http://schemas.microsoft.com/office/powerpoint/2010/main" val="859083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9346601" cy="1015663"/>
          </a:xfrm>
          <a:prstGeom prst="rect">
            <a:avLst/>
          </a:prstGeom>
          <a:noFill/>
        </p:spPr>
        <p:txBody>
          <a:bodyPr wrap="square" rtlCol="0">
            <a:spAutoFit/>
          </a:bodyPr>
          <a:lstStyle/>
          <a:p>
            <a:r>
              <a:rPr lang="en-GB" sz="2400" b="1" u="sng" dirty="0">
                <a:latin typeface="+mj-lt"/>
              </a:rPr>
              <a:t>Starter</a:t>
            </a:r>
          </a:p>
          <a:p>
            <a:r>
              <a:rPr lang="en-GB" dirty="0">
                <a:latin typeface="+mj-lt"/>
              </a:rPr>
              <a:t>Name each social media platform by their logo and identify what type of social media platform it is (list provided on the right)</a:t>
            </a:r>
            <a:endParaRPr lang="en-GB" sz="1600" dirty="0">
              <a:latin typeface="+mj-lt"/>
            </a:endParaRPr>
          </a:p>
        </p:txBody>
      </p:sp>
      <p:pic>
        <p:nvPicPr>
          <p:cNvPr id="4" name="Picture 3">
            <a:extLst>
              <a:ext uri="{FF2B5EF4-FFF2-40B4-BE49-F238E27FC236}">
                <a16:creationId xmlns:a16="http://schemas.microsoft.com/office/drawing/2014/main" id="{43A7A80C-D70D-4464-B12E-F3E9C45609E5}"/>
              </a:ext>
            </a:extLst>
          </p:cNvPr>
          <p:cNvPicPr>
            <a:picLocks noChangeAspect="1"/>
          </p:cNvPicPr>
          <p:nvPr/>
        </p:nvPicPr>
        <p:blipFill>
          <a:blip r:embed="rId3"/>
          <a:stretch>
            <a:fillRect/>
          </a:stretch>
        </p:blipFill>
        <p:spPr>
          <a:xfrm>
            <a:off x="264692" y="1446101"/>
            <a:ext cx="1414206" cy="1480756"/>
          </a:xfrm>
          <a:prstGeom prst="rect">
            <a:avLst/>
          </a:prstGeom>
        </p:spPr>
      </p:pic>
      <p:pic>
        <p:nvPicPr>
          <p:cNvPr id="8" name="Picture 7">
            <a:extLst>
              <a:ext uri="{FF2B5EF4-FFF2-40B4-BE49-F238E27FC236}">
                <a16:creationId xmlns:a16="http://schemas.microsoft.com/office/drawing/2014/main" id="{191D3E1D-9449-4AB9-A283-52BE9B3E8AEB}"/>
              </a:ext>
            </a:extLst>
          </p:cNvPr>
          <p:cNvPicPr>
            <a:picLocks noChangeAspect="1"/>
          </p:cNvPicPr>
          <p:nvPr/>
        </p:nvPicPr>
        <p:blipFill>
          <a:blip r:embed="rId4"/>
          <a:stretch>
            <a:fillRect/>
          </a:stretch>
        </p:blipFill>
        <p:spPr>
          <a:xfrm>
            <a:off x="2641403" y="1446101"/>
            <a:ext cx="1559520" cy="1480756"/>
          </a:xfrm>
          <a:prstGeom prst="rect">
            <a:avLst/>
          </a:prstGeom>
        </p:spPr>
      </p:pic>
      <p:pic>
        <p:nvPicPr>
          <p:cNvPr id="12" name="Picture 11">
            <a:extLst>
              <a:ext uri="{FF2B5EF4-FFF2-40B4-BE49-F238E27FC236}">
                <a16:creationId xmlns:a16="http://schemas.microsoft.com/office/drawing/2014/main" id="{5ECAB898-46CB-4B66-B05B-9C676D189A81}"/>
              </a:ext>
            </a:extLst>
          </p:cNvPr>
          <p:cNvPicPr>
            <a:picLocks noChangeAspect="1"/>
          </p:cNvPicPr>
          <p:nvPr/>
        </p:nvPicPr>
        <p:blipFill>
          <a:blip r:embed="rId5"/>
          <a:stretch>
            <a:fillRect/>
          </a:stretch>
        </p:blipFill>
        <p:spPr>
          <a:xfrm>
            <a:off x="5163427" y="1446101"/>
            <a:ext cx="1448911" cy="1480756"/>
          </a:xfrm>
          <a:prstGeom prst="rect">
            <a:avLst/>
          </a:prstGeom>
        </p:spPr>
      </p:pic>
      <p:pic>
        <p:nvPicPr>
          <p:cNvPr id="14" name="Picture 13">
            <a:extLst>
              <a:ext uri="{FF2B5EF4-FFF2-40B4-BE49-F238E27FC236}">
                <a16:creationId xmlns:a16="http://schemas.microsoft.com/office/drawing/2014/main" id="{A369D8D0-F2F5-4FBC-BF02-B75ED58CCF70}"/>
              </a:ext>
            </a:extLst>
          </p:cNvPr>
          <p:cNvPicPr>
            <a:picLocks noChangeAspect="1"/>
          </p:cNvPicPr>
          <p:nvPr/>
        </p:nvPicPr>
        <p:blipFill>
          <a:blip r:embed="rId6"/>
          <a:stretch>
            <a:fillRect/>
          </a:stretch>
        </p:blipFill>
        <p:spPr>
          <a:xfrm>
            <a:off x="7716479" y="1446101"/>
            <a:ext cx="1448910" cy="1480756"/>
          </a:xfrm>
          <a:prstGeom prst="rect">
            <a:avLst/>
          </a:prstGeom>
        </p:spPr>
      </p:pic>
      <p:pic>
        <p:nvPicPr>
          <p:cNvPr id="16" name="Picture 15">
            <a:extLst>
              <a:ext uri="{FF2B5EF4-FFF2-40B4-BE49-F238E27FC236}">
                <a16:creationId xmlns:a16="http://schemas.microsoft.com/office/drawing/2014/main" id="{DD96571E-5519-4586-B763-D7DBA59B9F7F}"/>
              </a:ext>
            </a:extLst>
          </p:cNvPr>
          <p:cNvPicPr>
            <a:picLocks noChangeAspect="1"/>
          </p:cNvPicPr>
          <p:nvPr/>
        </p:nvPicPr>
        <p:blipFill>
          <a:blip r:embed="rId7"/>
          <a:stretch>
            <a:fillRect/>
          </a:stretch>
        </p:blipFill>
        <p:spPr>
          <a:xfrm>
            <a:off x="264692" y="4175712"/>
            <a:ext cx="1414206" cy="1544247"/>
          </a:xfrm>
          <a:prstGeom prst="rect">
            <a:avLst/>
          </a:prstGeom>
        </p:spPr>
      </p:pic>
      <p:pic>
        <p:nvPicPr>
          <p:cNvPr id="18" name="Picture 17">
            <a:extLst>
              <a:ext uri="{FF2B5EF4-FFF2-40B4-BE49-F238E27FC236}">
                <a16:creationId xmlns:a16="http://schemas.microsoft.com/office/drawing/2014/main" id="{E48563BE-6FFA-4C2B-82D8-0A4DB714129D}"/>
              </a:ext>
            </a:extLst>
          </p:cNvPr>
          <p:cNvPicPr>
            <a:picLocks noChangeAspect="1"/>
          </p:cNvPicPr>
          <p:nvPr/>
        </p:nvPicPr>
        <p:blipFill>
          <a:blip r:embed="rId8"/>
          <a:stretch>
            <a:fillRect/>
          </a:stretch>
        </p:blipFill>
        <p:spPr>
          <a:xfrm>
            <a:off x="2641403" y="4175712"/>
            <a:ext cx="1559520" cy="1526689"/>
          </a:xfrm>
          <a:prstGeom prst="rect">
            <a:avLst/>
          </a:prstGeom>
        </p:spPr>
      </p:pic>
      <p:pic>
        <p:nvPicPr>
          <p:cNvPr id="20" name="Picture 19">
            <a:extLst>
              <a:ext uri="{FF2B5EF4-FFF2-40B4-BE49-F238E27FC236}">
                <a16:creationId xmlns:a16="http://schemas.microsoft.com/office/drawing/2014/main" id="{7970BF96-3898-459E-8A45-C81824BE3E00}"/>
              </a:ext>
            </a:extLst>
          </p:cNvPr>
          <p:cNvPicPr>
            <a:picLocks noChangeAspect="1"/>
          </p:cNvPicPr>
          <p:nvPr/>
        </p:nvPicPr>
        <p:blipFill>
          <a:blip r:embed="rId9"/>
          <a:stretch>
            <a:fillRect/>
          </a:stretch>
        </p:blipFill>
        <p:spPr>
          <a:xfrm>
            <a:off x="5163427" y="4175712"/>
            <a:ext cx="1544247" cy="1544247"/>
          </a:xfrm>
          <a:prstGeom prst="rect">
            <a:avLst/>
          </a:prstGeom>
        </p:spPr>
      </p:pic>
      <p:pic>
        <p:nvPicPr>
          <p:cNvPr id="22" name="Picture 21">
            <a:extLst>
              <a:ext uri="{FF2B5EF4-FFF2-40B4-BE49-F238E27FC236}">
                <a16:creationId xmlns:a16="http://schemas.microsoft.com/office/drawing/2014/main" id="{34728F89-D316-41F7-9DE1-87B37A6EC2D9}"/>
              </a:ext>
            </a:extLst>
          </p:cNvPr>
          <p:cNvPicPr>
            <a:picLocks noChangeAspect="1"/>
          </p:cNvPicPr>
          <p:nvPr/>
        </p:nvPicPr>
        <p:blipFill>
          <a:blip r:embed="rId10"/>
          <a:stretch>
            <a:fillRect/>
          </a:stretch>
        </p:blipFill>
        <p:spPr>
          <a:xfrm>
            <a:off x="7716479" y="4175712"/>
            <a:ext cx="1448910" cy="1552775"/>
          </a:xfrm>
          <a:prstGeom prst="rect">
            <a:avLst/>
          </a:prstGeom>
        </p:spPr>
      </p:pic>
      <p:sp>
        <p:nvSpPr>
          <p:cNvPr id="23" name="TextBox 22">
            <a:extLst>
              <a:ext uri="{FF2B5EF4-FFF2-40B4-BE49-F238E27FC236}">
                <a16:creationId xmlns:a16="http://schemas.microsoft.com/office/drawing/2014/main" id="{BE247FA9-855B-4A1E-A9C5-FBF01F7DC89E}"/>
              </a:ext>
            </a:extLst>
          </p:cNvPr>
          <p:cNvSpPr txBox="1"/>
          <p:nvPr/>
        </p:nvSpPr>
        <p:spPr>
          <a:xfrm>
            <a:off x="9983449" y="1446101"/>
            <a:ext cx="1943859" cy="3139321"/>
          </a:xfrm>
          <a:prstGeom prst="rect">
            <a:avLst/>
          </a:prstGeom>
          <a:solidFill>
            <a:schemeClr val="accent4">
              <a:lumMod val="20000"/>
              <a:lumOff val="80000"/>
            </a:schemeClr>
          </a:solidFill>
          <a:ln>
            <a:solidFill>
              <a:schemeClr val="tx1"/>
            </a:solidFill>
          </a:ln>
        </p:spPr>
        <p:txBody>
          <a:bodyPr wrap="square" rtlCol="0">
            <a:spAutoFit/>
          </a:bodyPr>
          <a:lstStyle/>
          <a:p>
            <a:r>
              <a:rPr lang="en-GB" dirty="0">
                <a:latin typeface="+mj-lt"/>
              </a:rPr>
              <a:t>Different types of social media include:</a:t>
            </a:r>
          </a:p>
          <a:p>
            <a:endParaRPr lang="en-GB" dirty="0">
              <a:latin typeface="+mj-lt"/>
            </a:endParaRPr>
          </a:p>
          <a:p>
            <a:pPr marL="285750" indent="-285750">
              <a:buFont typeface="Arial" panose="020B0604020202020204" pitchFamily="34" charset="0"/>
              <a:buChar char="•"/>
            </a:pPr>
            <a:r>
              <a:rPr lang="en-GB" dirty="0">
                <a:latin typeface="+mj-lt"/>
              </a:rPr>
              <a:t>Social networking</a:t>
            </a:r>
          </a:p>
          <a:p>
            <a:pPr marL="285750" indent="-285750">
              <a:buFont typeface="Arial" panose="020B0604020202020204" pitchFamily="34" charset="0"/>
              <a:buChar char="•"/>
            </a:pPr>
            <a:r>
              <a:rPr lang="en-GB" dirty="0">
                <a:latin typeface="+mj-lt"/>
              </a:rPr>
              <a:t>Video sharing</a:t>
            </a:r>
          </a:p>
          <a:p>
            <a:pPr marL="285750" indent="-285750">
              <a:buFont typeface="Arial" panose="020B0604020202020204" pitchFamily="34" charset="0"/>
              <a:buChar char="•"/>
            </a:pPr>
            <a:r>
              <a:rPr lang="en-GB" dirty="0">
                <a:latin typeface="+mj-lt"/>
              </a:rPr>
              <a:t>Photo sharing</a:t>
            </a:r>
          </a:p>
          <a:p>
            <a:pPr marL="285750" indent="-285750">
              <a:buFont typeface="Arial" panose="020B0604020202020204" pitchFamily="34" charset="0"/>
              <a:buChar char="•"/>
            </a:pPr>
            <a:r>
              <a:rPr lang="en-GB" dirty="0">
                <a:latin typeface="+mj-lt"/>
              </a:rPr>
              <a:t>Interactive media</a:t>
            </a:r>
          </a:p>
          <a:p>
            <a:pPr marL="285750" indent="-285750">
              <a:buFont typeface="Arial" panose="020B0604020202020204" pitchFamily="34" charset="0"/>
              <a:buChar char="•"/>
            </a:pPr>
            <a:r>
              <a:rPr lang="en-GB" dirty="0">
                <a:latin typeface="+mj-lt"/>
              </a:rPr>
              <a:t>Blogging</a:t>
            </a:r>
          </a:p>
        </p:txBody>
      </p:sp>
    </p:spTree>
    <p:extLst>
      <p:ext uri="{BB962C8B-B14F-4D97-AF65-F5344CB8AC3E}">
        <p14:creationId xmlns:p14="http://schemas.microsoft.com/office/powerpoint/2010/main" val="1250215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9346601" cy="1015663"/>
          </a:xfrm>
          <a:prstGeom prst="rect">
            <a:avLst/>
          </a:prstGeom>
          <a:noFill/>
        </p:spPr>
        <p:txBody>
          <a:bodyPr wrap="square" rtlCol="0">
            <a:spAutoFit/>
          </a:bodyPr>
          <a:lstStyle/>
          <a:p>
            <a:r>
              <a:rPr lang="en-GB" sz="2400" b="1" u="sng" dirty="0">
                <a:latin typeface="+mj-lt"/>
              </a:rPr>
              <a:t>Starter</a:t>
            </a:r>
          </a:p>
          <a:p>
            <a:r>
              <a:rPr lang="en-GB" dirty="0">
                <a:latin typeface="+mj-lt"/>
              </a:rPr>
              <a:t>Name each social media platform by their logo and identify what type of social media platform it is (list provided on the right)</a:t>
            </a:r>
            <a:endParaRPr lang="en-GB" sz="1600" dirty="0">
              <a:latin typeface="+mj-lt"/>
            </a:endParaRPr>
          </a:p>
        </p:txBody>
      </p:sp>
      <p:pic>
        <p:nvPicPr>
          <p:cNvPr id="4" name="Picture 3">
            <a:extLst>
              <a:ext uri="{FF2B5EF4-FFF2-40B4-BE49-F238E27FC236}">
                <a16:creationId xmlns:a16="http://schemas.microsoft.com/office/drawing/2014/main" id="{43A7A80C-D70D-4464-B12E-F3E9C45609E5}"/>
              </a:ext>
            </a:extLst>
          </p:cNvPr>
          <p:cNvPicPr>
            <a:picLocks noChangeAspect="1"/>
          </p:cNvPicPr>
          <p:nvPr/>
        </p:nvPicPr>
        <p:blipFill>
          <a:blip r:embed="rId3"/>
          <a:stretch>
            <a:fillRect/>
          </a:stretch>
        </p:blipFill>
        <p:spPr>
          <a:xfrm>
            <a:off x="264692" y="1446101"/>
            <a:ext cx="1414206" cy="1480756"/>
          </a:xfrm>
          <a:prstGeom prst="rect">
            <a:avLst/>
          </a:prstGeom>
        </p:spPr>
      </p:pic>
      <p:pic>
        <p:nvPicPr>
          <p:cNvPr id="8" name="Picture 7">
            <a:extLst>
              <a:ext uri="{FF2B5EF4-FFF2-40B4-BE49-F238E27FC236}">
                <a16:creationId xmlns:a16="http://schemas.microsoft.com/office/drawing/2014/main" id="{191D3E1D-9449-4AB9-A283-52BE9B3E8AEB}"/>
              </a:ext>
            </a:extLst>
          </p:cNvPr>
          <p:cNvPicPr>
            <a:picLocks noChangeAspect="1"/>
          </p:cNvPicPr>
          <p:nvPr/>
        </p:nvPicPr>
        <p:blipFill>
          <a:blip r:embed="rId4"/>
          <a:stretch>
            <a:fillRect/>
          </a:stretch>
        </p:blipFill>
        <p:spPr>
          <a:xfrm>
            <a:off x="2641403" y="1446101"/>
            <a:ext cx="1559520" cy="1480756"/>
          </a:xfrm>
          <a:prstGeom prst="rect">
            <a:avLst/>
          </a:prstGeom>
        </p:spPr>
      </p:pic>
      <p:pic>
        <p:nvPicPr>
          <p:cNvPr id="12" name="Picture 11">
            <a:extLst>
              <a:ext uri="{FF2B5EF4-FFF2-40B4-BE49-F238E27FC236}">
                <a16:creationId xmlns:a16="http://schemas.microsoft.com/office/drawing/2014/main" id="{5ECAB898-46CB-4B66-B05B-9C676D189A81}"/>
              </a:ext>
            </a:extLst>
          </p:cNvPr>
          <p:cNvPicPr>
            <a:picLocks noChangeAspect="1"/>
          </p:cNvPicPr>
          <p:nvPr/>
        </p:nvPicPr>
        <p:blipFill>
          <a:blip r:embed="rId5"/>
          <a:stretch>
            <a:fillRect/>
          </a:stretch>
        </p:blipFill>
        <p:spPr>
          <a:xfrm>
            <a:off x="5163427" y="1446101"/>
            <a:ext cx="1448911" cy="1480756"/>
          </a:xfrm>
          <a:prstGeom prst="rect">
            <a:avLst/>
          </a:prstGeom>
        </p:spPr>
      </p:pic>
      <p:pic>
        <p:nvPicPr>
          <p:cNvPr id="14" name="Picture 13">
            <a:extLst>
              <a:ext uri="{FF2B5EF4-FFF2-40B4-BE49-F238E27FC236}">
                <a16:creationId xmlns:a16="http://schemas.microsoft.com/office/drawing/2014/main" id="{A369D8D0-F2F5-4FBC-BF02-B75ED58CCF70}"/>
              </a:ext>
            </a:extLst>
          </p:cNvPr>
          <p:cNvPicPr>
            <a:picLocks noChangeAspect="1"/>
          </p:cNvPicPr>
          <p:nvPr/>
        </p:nvPicPr>
        <p:blipFill>
          <a:blip r:embed="rId6"/>
          <a:stretch>
            <a:fillRect/>
          </a:stretch>
        </p:blipFill>
        <p:spPr>
          <a:xfrm>
            <a:off x="7716479" y="1446101"/>
            <a:ext cx="1448910" cy="1480756"/>
          </a:xfrm>
          <a:prstGeom prst="rect">
            <a:avLst/>
          </a:prstGeom>
        </p:spPr>
      </p:pic>
      <p:pic>
        <p:nvPicPr>
          <p:cNvPr id="16" name="Picture 15">
            <a:extLst>
              <a:ext uri="{FF2B5EF4-FFF2-40B4-BE49-F238E27FC236}">
                <a16:creationId xmlns:a16="http://schemas.microsoft.com/office/drawing/2014/main" id="{DD96571E-5519-4586-B763-D7DBA59B9F7F}"/>
              </a:ext>
            </a:extLst>
          </p:cNvPr>
          <p:cNvPicPr>
            <a:picLocks noChangeAspect="1"/>
          </p:cNvPicPr>
          <p:nvPr/>
        </p:nvPicPr>
        <p:blipFill>
          <a:blip r:embed="rId7"/>
          <a:stretch>
            <a:fillRect/>
          </a:stretch>
        </p:blipFill>
        <p:spPr>
          <a:xfrm>
            <a:off x="264692" y="4175712"/>
            <a:ext cx="1414206" cy="1544247"/>
          </a:xfrm>
          <a:prstGeom prst="rect">
            <a:avLst/>
          </a:prstGeom>
        </p:spPr>
      </p:pic>
      <p:pic>
        <p:nvPicPr>
          <p:cNvPr id="18" name="Picture 17">
            <a:extLst>
              <a:ext uri="{FF2B5EF4-FFF2-40B4-BE49-F238E27FC236}">
                <a16:creationId xmlns:a16="http://schemas.microsoft.com/office/drawing/2014/main" id="{E48563BE-6FFA-4C2B-82D8-0A4DB714129D}"/>
              </a:ext>
            </a:extLst>
          </p:cNvPr>
          <p:cNvPicPr>
            <a:picLocks noChangeAspect="1"/>
          </p:cNvPicPr>
          <p:nvPr/>
        </p:nvPicPr>
        <p:blipFill>
          <a:blip r:embed="rId8"/>
          <a:stretch>
            <a:fillRect/>
          </a:stretch>
        </p:blipFill>
        <p:spPr>
          <a:xfrm>
            <a:off x="2641403" y="4175712"/>
            <a:ext cx="1559520" cy="1526689"/>
          </a:xfrm>
          <a:prstGeom prst="rect">
            <a:avLst/>
          </a:prstGeom>
        </p:spPr>
      </p:pic>
      <p:pic>
        <p:nvPicPr>
          <p:cNvPr id="20" name="Picture 19">
            <a:extLst>
              <a:ext uri="{FF2B5EF4-FFF2-40B4-BE49-F238E27FC236}">
                <a16:creationId xmlns:a16="http://schemas.microsoft.com/office/drawing/2014/main" id="{7970BF96-3898-459E-8A45-C81824BE3E00}"/>
              </a:ext>
            </a:extLst>
          </p:cNvPr>
          <p:cNvPicPr>
            <a:picLocks noChangeAspect="1"/>
          </p:cNvPicPr>
          <p:nvPr/>
        </p:nvPicPr>
        <p:blipFill>
          <a:blip r:embed="rId9"/>
          <a:stretch>
            <a:fillRect/>
          </a:stretch>
        </p:blipFill>
        <p:spPr>
          <a:xfrm>
            <a:off x="5163427" y="4175712"/>
            <a:ext cx="1544247" cy="1544247"/>
          </a:xfrm>
          <a:prstGeom prst="rect">
            <a:avLst/>
          </a:prstGeom>
        </p:spPr>
      </p:pic>
      <p:pic>
        <p:nvPicPr>
          <p:cNvPr id="22" name="Picture 21">
            <a:extLst>
              <a:ext uri="{FF2B5EF4-FFF2-40B4-BE49-F238E27FC236}">
                <a16:creationId xmlns:a16="http://schemas.microsoft.com/office/drawing/2014/main" id="{34728F89-D316-41F7-9DE1-87B37A6EC2D9}"/>
              </a:ext>
            </a:extLst>
          </p:cNvPr>
          <p:cNvPicPr>
            <a:picLocks noChangeAspect="1"/>
          </p:cNvPicPr>
          <p:nvPr/>
        </p:nvPicPr>
        <p:blipFill>
          <a:blip r:embed="rId10"/>
          <a:stretch>
            <a:fillRect/>
          </a:stretch>
        </p:blipFill>
        <p:spPr>
          <a:xfrm>
            <a:off x="7716479" y="4175712"/>
            <a:ext cx="1448910" cy="1552775"/>
          </a:xfrm>
          <a:prstGeom prst="rect">
            <a:avLst/>
          </a:prstGeom>
        </p:spPr>
      </p:pic>
      <p:sp>
        <p:nvSpPr>
          <p:cNvPr id="23" name="TextBox 22">
            <a:extLst>
              <a:ext uri="{FF2B5EF4-FFF2-40B4-BE49-F238E27FC236}">
                <a16:creationId xmlns:a16="http://schemas.microsoft.com/office/drawing/2014/main" id="{BE247FA9-855B-4A1E-A9C5-FBF01F7DC89E}"/>
              </a:ext>
            </a:extLst>
          </p:cNvPr>
          <p:cNvSpPr txBox="1"/>
          <p:nvPr/>
        </p:nvSpPr>
        <p:spPr>
          <a:xfrm>
            <a:off x="9983449" y="1446101"/>
            <a:ext cx="1943859" cy="3139321"/>
          </a:xfrm>
          <a:prstGeom prst="rect">
            <a:avLst/>
          </a:prstGeom>
          <a:solidFill>
            <a:schemeClr val="accent4">
              <a:lumMod val="20000"/>
              <a:lumOff val="80000"/>
            </a:schemeClr>
          </a:solidFill>
          <a:ln>
            <a:solidFill>
              <a:schemeClr val="tx1"/>
            </a:solidFill>
          </a:ln>
        </p:spPr>
        <p:txBody>
          <a:bodyPr wrap="square" rtlCol="0">
            <a:spAutoFit/>
          </a:bodyPr>
          <a:lstStyle/>
          <a:p>
            <a:r>
              <a:rPr lang="en-GB" dirty="0">
                <a:latin typeface="+mj-lt"/>
              </a:rPr>
              <a:t>Different types of social media include:</a:t>
            </a:r>
          </a:p>
          <a:p>
            <a:endParaRPr lang="en-GB" dirty="0">
              <a:latin typeface="+mj-lt"/>
            </a:endParaRPr>
          </a:p>
          <a:p>
            <a:pPr marL="285750" indent="-285750">
              <a:buFont typeface="Arial" panose="020B0604020202020204" pitchFamily="34" charset="0"/>
              <a:buChar char="•"/>
            </a:pPr>
            <a:r>
              <a:rPr lang="en-GB" dirty="0">
                <a:latin typeface="+mj-lt"/>
              </a:rPr>
              <a:t>Social networking</a:t>
            </a:r>
          </a:p>
          <a:p>
            <a:pPr marL="285750" indent="-285750">
              <a:buFont typeface="Arial" panose="020B0604020202020204" pitchFamily="34" charset="0"/>
              <a:buChar char="•"/>
            </a:pPr>
            <a:r>
              <a:rPr lang="en-GB" dirty="0">
                <a:latin typeface="+mj-lt"/>
              </a:rPr>
              <a:t>Video sharing</a:t>
            </a:r>
          </a:p>
          <a:p>
            <a:pPr marL="285750" indent="-285750">
              <a:buFont typeface="Arial" panose="020B0604020202020204" pitchFamily="34" charset="0"/>
              <a:buChar char="•"/>
            </a:pPr>
            <a:r>
              <a:rPr lang="en-GB" dirty="0">
                <a:latin typeface="+mj-lt"/>
              </a:rPr>
              <a:t>Photo sharing</a:t>
            </a:r>
          </a:p>
          <a:p>
            <a:pPr marL="285750" indent="-285750">
              <a:buFont typeface="Arial" panose="020B0604020202020204" pitchFamily="34" charset="0"/>
              <a:buChar char="•"/>
            </a:pPr>
            <a:r>
              <a:rPr lang="en-GB" dirty="0">
                <a:latin typeface="+mj-lt"/>
              </a:rPr>
              <a:t>Interactive media</a:t>
            </a:r>
          </a:p>
          <a:p>
            <a:pPr marL="285750" indent="-285750">
              <a:buFont typeface="Arial" panose="020B0604020202020204" pitchFamily="34" charset="0"/>
              <a:buChar char="•"/>
            </a:pPr>
            <a:r>
              <a:rPr lang="en-GB" dirty="0">
                <a:latin typeface="+mj-lt"/>
              </a:rPr>
              <a:t>Blogging</a:t>
            </a:r>
          </a:p>
        </p:txBody>
      </p:sp>
      <p:sp>
        <p:nvSpPr>
          <p:cNvPr id="2" name="TextBox 1">
            <a:extLst>
              <a:ext uri="{FF2B5EF4-FFF2-40B4-BE49-F238E27FC236}">
                <a16:creationId xmlns:a16="http://schemas.microsoft.com/office/drawing/2014/main" id="{7B02A6D3-E5BA-4482-A5B7-2E58D977798C}"/>
              </a:ext>
            </a:extLst>
          </p:cNvPr>
          <p:cNvSpPr txBox="1"/>
          <p:nvPr/>
        </p:nvSpPr>
        <p:spPr>
          <a:xfrm>
            <a:off x="264692" y="3057993"/>
            <a:ext cx="1414206" cy="923330"/>
          </a:xfrm>
          <a:prstGeom prst="rect">
            <a:avLst/>
          </a:prstGeom>
          <a:noFill/>
        </p:spPr>
        <p:txBody>
          <a:bodyPr wrap="square" rtlCol="0">
            <a:spAutoFit/>
          </a:bodyPr>
          <a:lstStyle/>
          <a:p>
            <a:r>
              <a:rPr lang="en-GB" dirty="0">
                <a:latin typeface="+mj-lt"/>
              </a:rPr>
              <a:t>Facebook</a:t>
            </a:r>
          </a:p>
          <a:p>
            <a:r>
              <a:rPr lang="en-GB" dirty="0">
                <a:latin typeface="+mj-lt"/>
              </a:rPr>
              <a:t>Social networking</a:t>
            </a:r>
          </a:p>
        </p:txBody>
      </p:sp>
      <p:sp>
        <p:nvSpPr>
          <p:cNvPr id="13" name="TextBox 12">
            <a:extLst>
              <a:ext uri="{FF2B5EF4-FFF2-40B4-BE49-F238E27FC236}">
                <a16:creationId xmlns:a16="http://schemas.microsoft.com/office/drawing/2014/main" id="{DEB77DCA-727E-4D3C-BD31-B5B62EE477EE}"/>
              </a:ext>
            </a:extLst>
          </p:cNvPr>
          <p:cNvSpPr txBox="1"/>
          <p:nvPr/>
        </p:nvSpPr>
        <p:spPr>
          <a:xfrm>
            <a:off x="2641403" y="3089619"/>
            <a:ext cx="1414206" cy="923330"/>
          </a:xfrm>
          <a:prstGeom prst="rect">
            <a:avLst/>
          </a:prstGeom>
          <a:noFill/>
        </p:spPr>
        <p:txBody>
          <a:bodyPr wrap="square" rtlCol="0">
            <a:spAutoFit/>
          </a:bodyPr>
          <a:lstStyle/>
          <a:p>
            <a:r>
              <a:rPr lang="en-GB" dirty="0">
                <a:latin typeface="+mj-lt"/>
              </a:rPr>
              <a:t>Twitter</a:t>
            </a:r>
          </a:p>
          <a:p>
            <a:r>
              <a:rPr lang="en-GB" dirty="0">
                <a:latin typeface="+mj-lt"/>
              </a:rPr>
              <a:t>Social networking</a:t>
            </a:r>
          </a:p>
        </p:txBody>
      </p:sp>
      <p:sp>
        <p:nvSpPr>
          <p:cNvPr id="15" name="TextBox 14">
            <a:extLst>
              <a:ext uri="{FF2B5EF4-FFF2-40B4-BE49-F238E27FC236}">
                <a16:creationId xmlns:a16="http://schemas.microsoft.com/office/drawing/2014/main" id="{22DA4D9E-D75D-4AFB-8900-DE38BF073B5F}"/>
              </a:ext>
            </a:extLst>
          </p:cNvPr>
          <p:cNvSpPr txBox="1"/>
          <p:nvPr/>
        </p:nvSpPr>
        <p:spPr>
          <a:xfrm>
            <a:off x="264692" y="5736933"/>
            <a:ext cx="1414206" cy="923330"/>
          </a:xfrm>
          <a:prstGeom prst="rect">
            <a:avLst/>
          </a:prstGeom>
          <a:noFill/>
        </p:spPr>
        <p:txBody>
          <a:bodyPr wrap="square" rtlCol="0">
            <a:spAutoFit/>
          </a:bodyPr>
          <a:lstStyle/>
          <a:p>
            <a:r>
              <a:rPr lang="en-GB" dirty="0">
                <a:latin typeface="+mj-lt"/>
              </a:rPr>
              <a:t>LinkedIn</a:t>
            </a:r>
          </a:p>
          <a:p>
            <a:r>
              <a:rPr lang="en-GB" dirty="0">
                <a:latin typeface="+mj-lt"/>
              </a:rPr>
              <a:t>Social networking</a:t>
            </a:r>
          </a:p>
        </p:txBody>
      </p:sp>
      <p:sp>
        <p:nvSpPr>
          <p:cNvPr id="17" name="TextBox 16">
            <a:extLst>
              <a:ext uri="{FF2B5EF4-FFF2-40B4-BE49-F238E27FC236}">
                <a16:creationId xmlns:a16="http://schemas.microsoft.com/office/drawing/2014/main" id="{812CAE7C-112D-4633-99A7-701B23AC6D3A}"/>
              </a:ext>
            </a:extLst>
          </p:cNvPr>
          <p:cNvSpPr txBox="1"/>
          <p:nvPr/>
        </p:nvSpPr>
        <p:spPr>
          <a:xfrm>
            <a:off x="5139950" y="3089619"/>
            <a:ext cx="1414206" cy="646331"/>
          </a:xfrm>
          <a:prstGeom prst="rect">
            <a:avLst/>
          </a:prstGeom>
          <a:noFill/>
        </p:spPr>
        <p:txBody>
          <a:bodyPr wrap="square" rtlCol="0">
            <a:spAutoFit/>
          </a:bodyPr>
          <a:lstStyle/>
          <a:p>
            <a:r>
              <a:rPr lang="en-GB" dirty="0">
                <a:latin typeface="+mj-lt"/>
              </a:rPr>
              <a:t>Instagram</a:t>
            </a:r>
          </a:p>
          <a:p>
            <a:r>
              <a:rPr lang="en-GB" dirty="0">
                <a:latin typeface="+mj-lt"/>
              </a:rPr>
              <a:t>Photo sharing</a:t>
            </a:r>
          </a:p>
        </p:txBody>
      </p:sp>
      <p:sp>
        <p:nvSpPr>
          <p:cNvPr id="19" name="TextBox 18">
            <a:extLst>
              <a:ext uri="{FF2B5EF4-FFF2-40B4-BE49-F238E27FC236}">
                <a16:creationId xmlns:a16="http://schemas.microsoft.com/office/drawing/2014/main" id="{C258F900-F7FE-4B78-B9AA-96F90BDD78FD}"/>
              </a:ext>
            </a:extLst>
          </p:cNvPr>
          <p:cNvSpPr txBox="1"/>
          <p:nvPr/>
        </p:nvSpPr>
        <p:spPr>
          <a:xfrm>
            <a:off x="7638459" y="3089243"/>
            <a:ext cx="1414206" cy="923330"/>
          </a:xfrm>
          <a:prstGeom prst="rect">
            <a:avLst/>
          </a:prstGeom>
          <a:noFill/>
        </p:spPr>
        <p:txBody>
          <a:bodyPr wrap="square" rtlCol="0">
            <a:spAutoFit/>
          </a:bodyPr>
          <a:lstStyle/>
          <a:p>
            <a:r>
              <a:rPr lang="en-GB" dirty="0">
                <a:latin typeface="+mj-lt"/>
              </a:rPr>
              <a:t>YouTube</a:t>
            </a:r>
          </a:p>
          <a:p>
            <a:r>
              <a:rPr lang="en-GB" dirty="0">
                <a:latin typeface="+mj-lt"/>
              </a:rPr>
              <a:t>Video sharing</a:t>
            </a:r>
          </a:p>
        </p:txBody>
      </p:sp>
      <p:sp>
        <p:nvSpPr>
          <p:cNvPr id="21" name="TextBox 20">
            <a:extLst>
              <a:ext uri="{FF2B5EF4-FFF2-40B4-BE49-F238E27FC236}">
                <a16:creationId xmlns:a16="http://schemas.microsoft.com/office/drawing/2014/main" id="{5F39A6E7-FD21-4848-9741-218ADDC55D84}"/>
              </a:ext>
            </a:extLst>
          </p:cNvPr>
          <p:cNvSpPr txBox="1"/>
          <p:nvPr/>
        </p:nvSpPr>
        <p:spPr>
          <a:xfrm>
            <a:off x="2641403" y="5702401"/>
            <a:ext cx="1414206" cy="923330"/>
          </a:xfrm>
          <a:prstGeom prst="rect">
            <a:avLst/>
          </a:prstGeom>
          <a:noFill/>
        </p:spPr>
        <p:txBody>
          <a:bodyPr wrap="square" rtlCol="0">
            <a:spAutoFit/>
          </a:bodyPr>
          <a:lstStyle/>
          <a:p>
            <a:r>
              <a:rPr lang="en-GB" dirty="0">
                <a:latin typeface="+mj-lt"/>
              </a:rPr>
              <a:t>Snapchat</a:t>
            </a:r>
          </a:p>
          <a:p>
            <a:r>
              <a:rPr lang="en-GB" dirty="0">
                <a:latin typeface="+mj-lt"/>
              </a:rPr>
              <a:t>Interactive media</a:t>
            </a:r>
          </a:p>
        </p:txBody>
      </p:sp>
      <p:sp>
        <p:nvSpPr>
          <p:cNvPr id="24" name="TextBox 23">
            <a:extLst>
              <a:ext uri="{FF2B5EF4-FFF2-40B4-BE49-F238E27FC236}">
                <a16:creationId xmlns:a16="http://schemas.microsoft.com/office/drawing/2014/main" id="{D632CF35-1BE8-4A15-87DA-858F26C9F9AE}"/>
              </a:ext>
            </a:extLst>
          </p:cNvPr>
          <p:cNvSpPr txBox="1"/>
          <p:nvPr/>
        </p:nvSpPr>
        <p:spPr>
          <a:xfrm>
            <a:off x="7716479" y="5736933"/>
            <a:ext cx="1414206" cy="923330"/>
          </a:xfrm>
          <a:prstGeom prst="rect">
            <a:avLst/>
          </a:prstGeom>
          <a:noFill/>
        </p:spPr>
        <p:txBody>
          <a:bodyPr wrap="square" rtlCol="0">
            <a:spAutoFit/>
          </a:bodyPr>
          <a:lstStyle/>
          <a:p>
            <a:r>
              <a:rPr lang="en-GB" dirty="0" err="1">
                <a:latin typeface="+mj-lt"/>
              </a:rPr>
              <a:t>TikTok</a:t>
            </a:r>
            <a:endParaRPr lang="en-GB" dirty="0">
              <a:latin typeface="+mj-lt"/>
            </a:endParaRPr>
          </a:p>
          <a:p>
            <a:r>
              <a:rPr lang="en-GB" dirty="0">
                <a:latin typeface="+mj-lt"/>
              </a:rPr>
              <a:t>Interactive media</a:t>
            </a:r>
          </a:p>
        </p:txBody>
      </p:sp>
      <p:sp>
        <p:nvSpPr>
          <p:cNvPr id="25" name="TextBox 24">
            <a:extLst>
              <a:ext uri="{FF2B5EF4-FFF2-40B4-BE49-F238E27FC236}">
                <a16:creationId xmlns:a16="http://schemas.microsoft.com/office/drawing/2014/main" id="{C71C7270-60E7-45FB-9FF5-F04CCFEE234E}"/>
              </a:ext>
            </a:extLst>
          </p:cNvPr>
          <p:cNvSpPr txBox="1"/>
          <p:nvPr/>
        </p:nvSpPr>
        <p:spPr>
          <a:xfrm>
            <a:off x="5121651" y="5728487"/>
            <a:ext cx="1414206" cy="646331"/>
          </a:xfrm>
          <a:prstGeom prst="rect">
            <a:avLst/>
          </a:prstGeom>
          <a:noFill/>
        </p:spPr>
        <p:txBody>
          <a:bodyPr wrap="square" rtlCol="0">
            <a:spAutoFit/>
          </a:bodyPr>
          <a:lstStyle/>
          <a:p>
            <a:r>
              <a:rPr lang="en-GB" dirty="0">
                <a:latin typeface="+mj-lt"/>
              </a:rPr>
              <a:t>Reddit</a:t>
            </a:r>
          </a:p>
          <a:p>
            <a:r>
              <a:rPr lang="en-GB" dirty="0">
                <a:latin typeface="+mj-lt"/>
              </a:rPr>
              <a:t>Blogging</a:t>
            </a:r>
          </a:p>
        </p:txBody>
      </p:sp>
    </p:spTree>
    <p:extLst>
      <p:ext uri="{BB962C8B-B14F-4D97-AF65-F5344CB8AC3E}">
        <p14:creationId xmlns:p14="http://schemas.microsoft.com/office/powerpoint/2010/main" val="620789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Social media</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30279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three features of a social media site.</a:t>
            </a:r>
          </a:p>
          <a:p>
            <a:pPr algn="ctr"/>
            <a:endParaRPr lang="en-GB" u="sng" dirty="0">
              <a:solidFill>
                <a:schemeClr val="tx1"/>
              </a:solidFill>
              <a:latin typeface="+mj-lt"/>
            </a:endParaRPr>
          </a:p>
        </p:txBody>
      </p:sp>
      <p:sp>
        <p:nvSpPr>
          <p:cNvPr id="23" name="Rectangle 22"/>
          <p:cNvSpPr/>
          <p:nvPr/>
        </p:nvSpPr>
        <p:spPr>
          <a:xfrm>
            <a:off x="5336496" y="2752873"/>
            <a:ext cx="6484773" cy="378283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some advantages and disadvantages to using social media sites.</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D87D048E-B92A-46E2-B5A5-8BC17E056F4D}"/>
              </a:ext>
            </a:extLst>
          </p:cNvPr>
          <p:cNvPicPr>
            <a:picLocks noChangeAspect="1"/>
          </p:cNvPicPr>
          <p:nvPr/>
        </p:nvPicPr>
        <p:blipFill rotWithShape="1">
          <a:blip r:embed="rId3"/>
          <a:srcRect l="17104" r="14863"/>
          <a:stretch/>
        </p:blipFill>
        <p:spPr>
          <a:xfrm>
            <a:off x="157162" y="670407"/>
            <a:ext cx="4845059" cy="5037086"/>
          </a:xfrm>
          <a:prstGeom prst="rect">
            <a:avLst/>
          </a:prstGeom>
          <a:ln>
            <a:solidFill>
              <a:schemeClr val="tx1"/>
            </a:solidFill>
          </a:ln>
        </p:spPr>
      </p:pic>
    </p:spTree>
    <p:extLst>
      <p:ext uri="{BB962C8B-B14F-4D97-AF65-F5344CB8AC3E}">
        <p14:creationId xmlns:p14="http://schemas.microsoft.com/office/powerpoint/2010/main" val="858154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Social media</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30279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three features of a social media site.</a:t>
            </a:r>
          </a:p>
          <a:p>
            <a:pPr marL="285750" indent="-285750" algn="ctr">
              <a:buFont typeface="Arial" panose="020B0604020202020204" pitchFamily="34" charset="0"/>
              <a:buChar char="•"/>
            </a:pPr>
            <a:r>
              <a:rPr lang="en-GB" dirty="0">
                <a:solidFill>
                  <a:schemeClr val="tx1"/>
                </a:solidFill>
                <a:latin typeface="+mj-lt"/>
              </a:rPr>
              <a:t>Interact with other people using chat and email.</a:t>
            </a:r>
          </a:p>
          <a:p>
            <a:pPr marL="285750" indent="-285750" algn="ctr">
              <a:buFont typeface="Arial" panose="020B0604020202020204" pitchFamily="34" charset="0"/>
              <a:buChar char="•"/>
            </a:pPr>
            <a:r>
              <a:rPr lang="en-GB" dirty="0">
                <a:solidFill>
                  <a:schemeClr val="tx1"/>
                </a:solidFill>
                <a:latin typeface="+mj-lt"/>
              </a:rPr>
              <a:t>Sharing photos and video files.</a:t>
            </a:r>
          </a:p>
          <a:p>
            <a:pPr marL="285750" indent="-285750" algn="ctr">
              <a:buFont typeface="Arial" panose="020B0604020202020204" pitchFamily="34" charset="0"/>
              <a:buChar char="•"/>
            </a:pPr>
            <a:r>
              <a:rPr lang="en-GB" dirty="0">
                <a:solidFill>
                  <a:schemeClr val="tx1"/>
                </a:solidFill>
                <a:latin typeface="+mj-lt"/>
              </a:rPr>
              <a:t>Play games</a:t>
            </a:r>
          </a:p>
          <a:p>
            <a:pPr algn="ctr"/>
            <a:endParaRPr lang="en-GB" u="sng" dirty="0">
              <a:solidFill>
                <a:schemeClr val="tx1"/>
              </a:solidFill>
              <a:latin typeface="+mj-lt"/>
            </a:endParaRPr>
          </a:p>
        </p:txBody>
      </p:sp>
      <p:sp>
        <p:nvSpPr>
          <p:cNvPr id="23" name="Rectangle 22"/>
          <p:cNvSpPr/>
          <p:nvPr/>
        </p:nvSpPr>
        <p:spPr>
          <a:xfrm>
            <a:off x="5336496" y="2752873"/>
            <a:ext cx="6484773" cy="378283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some advantages and disadvantages to using social media sites.</a:t>
            </a:r>
          </a:p>
          <a:p>
            <a:pPr algn="ctr"/>
            <a:endParaRPr lang="en-GB" u="sng" dirty="0">
              <a:solidFill>
                <a:schemeClr val="tx1"/>
              </a:solidFill>
              <a:latin typeface="+mj-lt"/>
            </a:endParaRPr>
          </a:p>
          <a:p>
            <a:pPr algn="ctr"/>
            <a:r>
              <a:rPr lang="en-GB" u="sng" dirty="0">
                <a:solidFill>
                  <a:schemeClr val="tx1"/>
                </a:solidFill>
                <a:latin typeface="+mj-lt"/>
              </a:rPr>
              <a:t>Advantages</a:t>
            </a:r>
          </a:p>
          <a:p>
            <a:pPr algn="ctr"/>
            <a:r>
              <a:rPr lang="en-GB" dirty="0">
                <a:solidFill>
                  <a:schemeClr val="tx1"/>
                </a:solidFill>
                <a:latin typeface="+mj-lt"/>
              </a:rPr>
              <a:t>Easy for everyone to create a personal page/edit profile.</a:t>
            </a:r>
          </a:p>
          <a:p>
            <a:pPr algn="ctr"/>
            <a:r>
              <a:rPr lang="en-GB" dirty="0">
                <a:solidFill>
                  <a:schemeClr val="tx1"/>
                </a:solidFill>
                <a:latin typeface="+mj-lt"/>
              </a:rPr>
              <a:t>Easy way to keep in contact with people.</a:t>
            </a:r>
          </a:p>
          <a:p>
            <a:pPr algn="ctr"/>
            <a:r>
              <a:rPr lang="en-GB" dirty="0">
                <a:solidFill>
                  <a:schemeClr val="tx1"/>
                </a:solidFill>
                <a:latin typeface="+mj-lt"/>
              </a:rPr>
              <a:t>Easy to make new friends with similar interests.</a:t>
            </a:r>
          </a:p>
          <a:p>
            <a:pPr algn="ctr"/>
            <a:endParaRPr lang="en-GB" dirty="0">
              <a:solidFill>
                <a:schemeClr val="tx1"/>
              </a:solidFill>
              <a:latin typeface="+mj-lt"/>
            </a:endParaRPr>
          </a:p>
          <a:p>
            <a:pPr algn="ctr"/>
            <a:r>
              <a:rPr lang="en-GB" u="sng" dirty="0">
                <a:solidFill>
                  <a:schemeClr val="tx1"/>
                </a:solidFill>
                <a:latin typeface="+mj-lt"/>
              </a:rPr>
              <a:t>Disadvantages</a:t>
            </a:r>
          </a:p>
          <a:p>
            <a:pPr algn="ctr"/>
            <a:r>
              <a:rPr lang="en-GB" dirty="0">
                <a:solidFill>
                  <a:schemeClr val="tx1"/>
                </a:solidFill>
                <a:latin typeface="+mj-lt"/>
              </a:rPr>
              <a:t>People can waste a lot of time of social media.</a:t>
            </a:r>
          </a:p>
          <a:p>
            <a:pPr algn="ctr"/>
            <a:r>
              <a:rPr lang="en-GB" dirty="0">
                <a:solidFill>
                  <a:schemeClr val="tx1"/>
                </a:solidFill>
                <a:latin typeface="+mj-lt"/>
              </a:rPr>
              <a:t>Some people create fake profiles.</a:t>
            </a:r>
          </a:p>
          <a:p>
            <a:pPr algn="ctr"/>
            <a:r>
              <a:rPr lang="en-GB" dirty="0">
                <a:solidFill>
                  <a:schemeClr val="tx1"/>
                </a:solidFill>
                <a:latin typeface="+mj-lt"/>
              </a:rPr>
              <a:t>Loss of privacy.</a:t>
            </a:r>
          </a:p>
          <a:p>
            <a:pPr algn="ctr"/>
            <a:endParaRPr lang="en-GB" dirty="0">
              <a:solidFill>
                <a:schemeClr val="tx1"/>
              </a:solidFill>
              <a:latin typeface="+mj-lt"/>
            </a:endParaRPr>
          </a:p>
          <a:p>
            <a:pPr algn="ctr"/>
            <a:endParaRPr lang="en-GB" u="sng" dirty="0">
              <a:solidFill>
                <a:schemeClr val="tx1"/>
              </a:solidFill>
              <a:latin typeface="+mj-lt"/>
            </a:endParaRPr>
          </a:p>
          <a:p>
            <a:pPr algn="ctr"/>
            <a:endParaRPr lang="en-GB" sz="1400" dirty="0">
              <a:solidFill>
                <a:schemeClr val="tx1"/>
              </a:solidFill>
              <a:latin typeface="+mj-lt"/>
            </a:endParaRPr>
          </a:p>
        </p:txBody>
      </p:sp>
      <p:pic>
        <p:nvPicPr>
          <p:cNvPr id="8" name="Picture 7">
            <a:extLst>
              <a:ext uri="{FF2B5EF4-FFF2-40B4-BE49-F238E27FC236}">
                <a16:creationId xmlns:a16="http://schemas.microsoft.com/office/drawing/2014/main" id="{D87D048E-B92A-46E2-B5A5-8BC17E056F4D}"/>
              </a:ext>
            </a:extLst>
          </p:cNvPr>
          <p:cNvPicPr>
            <a:picLocks noChangeAspect="1"/>
          </p:cNvPicPr>
          <p:nvPr/>
        </p:nvPicPr>
        <p:blipFill rotWithShape="1">
          <a:blip r:embed="rId3"/>
          <a:srcRect l="17104" r="14863"/>
          <a:stretch/>
        </p:blipFill>
        <p:spPr>
          <a:xfrm>
            <a:off x="157162" y="670407"/>
            <a:ext cx="4845059" cy="5037086"/>
          </a:xfrm>
          <a:prstGeom prst="rect">
            <a:avLst/>
          </a:prstGeom>
          <a:ln>
            <a:solidFill>
              <a:schemeClr val="tx1"/>
            </a:solidFill>
          </a:ln>
        </p:spPr>
      </p:pic>
    </p:spTree>
    <p:extLst>
      <p:ext uri="{BB962C8B-B14F-4D97-AF65-F5344CB8AC3E}">
        <p14:creationId xmlns:p14="http://schemas.microsoft.com/office/powerpoint/2010/main" val="4077109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1107996"/>
          </a:xfrm>
          <a:prstGeom prst="rect">
            <a:avLst/>
          </a:prstGeom>
          <a:noFill/>
        </p:spPr>
        <p:txBody>
          <a:bodyPr wrap="square" rtlCol="0">
            <a:spAutoFit/>
          </a:bodyPr>
          <a:lstStyle/>
          <a:p>
            <a:r>
              <a:rPr lang="en-GB" sz="2400" b="1" u="sng" dirty="0">
                <a:latin typeface="+mj-lt"/>
              </a:rPr>
              <a:t>Which social media site is this?</a:t>
            </a:r>
          </a:p>
          <a:p>
            <a:r>
              <a:rPr lang="en-GB" dirty="0">
                <a:latin typeface="+mj-lt"/>
              </a:rPr>
              <a:t>Identify the social media platform being described in the statements below. </a:t>
            </a:r>
          </a:p>
          <a:p>
            <a:endParaRPr lang="en-GB" sz="2400" b="1" u="sng" dirty="0">
              <a:latin typeface="+mj-lt"/>
            </a:endParaRPr>
          </a:p>
        </p:txBody>
      </p:sp>
      <p:sp>
        <p:nvSpPr>
          <p:cNvPr id="14" name="Rectangle 13">
            <a:extLst>
              <a:ext uri="{FF2B5EF4-FFF2-40B4-BE49-F238E27FC236}">
                <a16:creationId xmlns:a16="http://schemas.microsoft.com/office/drawing/2014/main" id="{96C88449-A054-4B46-A67F-9C0FD0D13B3C}"/>
              </a:ext>
            </a:extLst>
          </p:cNvPr>
          <p:cNvSpPr/>
          <p:nvPr/>
        </p:nvSpPr>
        <p:spPr>
          <a:xfrm>
            <a:off x="1943681" y="1199004"/>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You can build a business or personal profile that includes links to your website or for personal use, details about you and your interests.</a:t>
            </a:r>
          </a:p>
        </p:txBody>
      </p:sp>
      <p:sp>
        <p:nvSpPr>
          <p:cNvPr id="15" name="Rectangle 14">
            <a:extLst>
              <a:ext uri="{FF2B5EF4-FFF2-40B4-BE49-F238E27FC236}">
                <a16:creationId xmlns:a16="http://schemas.microsoft.com/office/drawing/2014/main" id="{42F0DC90-44FA-47B5-9EF0-3F45EF2439E5}"/>
              </a:ext>
            </a:extLst>
          </p:cNvPr>
          <p:cNvSpPr/>
          <p:nvPr/>
        </p:nvSpPr>
        <p:spPr>
          <a:xfrm>
            <a:off x="4734350" y="1199004"/>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professional social media network, where users create profiles highlighting current and prior work experience. </a:t>
            </a:r>
          </a:p>
        </p:txBody>
      </p:sp>
      <p:sp>
        <p:nvSpPr>
          <p:cNvPr id="18" name="Rectangle 17">
            <a:extLst>
              <a:ext uri="{FF2B5EF4-FFF2-40B4-BE49-F238E27FC236}">
                <a16:creationId xmlns:a16="http://schemas.microsoft.com/office/drawing/2014/main" id="{9CC42AE2-9FE0-42CF-B986-6C76F1004337}"/>
              </a:ext>
            </a:extLst>
          </p:cNvPr>
          <p:cNvSpPr/>
          <p:nvPr/>
        </p:nvSpPr>
        <p:spPr>
          <a:xfrm>
            <a:off x="7550046" y="1199004"/>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It’s a platform where users share their experience through photography with easy to use filters and photo edits.</a:t>
            </a:r>
          </a:p>
        </p:txBody>
      </p:sp>
      <p:sp>
        <p:nvSpPr>
          <p:cNvPr id="19" name="Rectangle 18">
            <a:extLst>
              <a:ext uri="{FF2B5EF4-FFF2-40B4-BE49-F238E27FC236}">
                <a16:creationId xmlns:a16="http://schemas.microsoft.com/office/drawing/2014/main" id="{B7C49C4F-273C-40B3-9F4D-3B61338FA954}"/>
              </a:ext>
            </a:extLst>
          </p:cNvPr>
          <p:cNvSpPr/>
          <p:nvPr/>
        </p:nvSpPr>
        <p:spPr>
          <a:xfrm>
            <a:off x="7550046" y="3854761"/>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mobile messaging application used to share photos, videos, text, and drawings. It's free to download the app and free to send messages using it.</a:t>
            </a:r>
          </a:p>
        </p:txBody>
      </p:sp>
      <p:sp>
        <p:nvSpPr>
          <p:cNvPr id="20" name="Rectangle 19">
            <a:extLst>
              <a:ext uri="{FF2B5EF4-FFF2-40B4-BE49-F238E27FC236}">
                <a16:creationId xmlns:a16="http://schemas.microsoft.com/office/drawing/2014/main" id="{4C60E540-0D70-4D3D-BAAE-463A47E5CFAE}"/>
              </a:ext>
            </a:extLst>
          </p:cNvPr>
          <p:cNvSpPr/>
          <p:nvPr/>
        </p:nvSpPr>
        <p:spPr>
          <a:xfrm>
            <a:off x="1943681" y="3854761"/>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Short and sweet is the best policy for content posted on this social media channel. Used to post updates and news.</a:t>
            </a:r>
          </a:p>
        </p:txBody>
      </p:sp>
      <p:sp>
        <p:nvSpPr>
          <p:cNvPr id="21" name="Rectangle 20">
            <a:extLst>
              <a:ext uri="{FF2B5EF4-FFF2-40B4-BE49-F238E27FC236}">
                <a16:creationId xmlns:a16="http://schemas.microsoft.com/office/drawing/2014/main" id="{0B0A4DAF-3EBC-4C51-B47A-CDC52AC53CA0}"/>
              </a:ext>
            </a:extLst>
          </p:cNvPr>
          <p:cNvSpPr/>
          <p:nvPr/>
        </p:nvSpPr>
        <p:spPr>
          <a:xfrm>
            <a:off x="4734350" y="3854761"/>
            <a:ext cx="2259260" cy="206219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video-sharing website</a:t>
            </a:r>
          </a:p>
          <a:p>
            <a:pPr algn="ctr"/>
            <a:r>
              <a:rPr lang="en-GB" dirty="0">
                <a:solidFill>
                  <a:schemeClr val="tx1"/>
                </a:solidFill>
                <a:latin typeface="+mj-lt"/>
              </a:rPr>
              <a:t>Share live footage of what you or your brand is doing gaining interest through views and subscribers.</a:t>
            </a:r>
          </a:p>
        </p:txBody>
      </p:sp>
    </p:spTree>
    <p:extLst>
      <p:ext uri="{BB962C8B-B14F-4D97-AF65-F5344CB8AC3E}">
        <p14:creationId xmlns:p14="http://schemas.microsoft.com/office/powerpoint/2010/main" val="2228793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1107996"/>
          </a:xfrm>
          <a:prstGeom prst="rect">
            <a:avLst/>
          </a:prstGeom>
          <a:noFill/>
        </p:spPr>
        <p:txBody>
          <a:bodyPr wrap="square" rtlCol="0">
            <a:spAutoFit/>
          </a:bodyPr>
          <a:lstStyle/>
          <a:p>
            <a:r>
              <a:rPr lang="en-GB" sz="2400" b="1" u="sng" dirty="0">
                <a:latin typeface="+mj-lt"/>
              </a:rPr>
              <a:t>Which social media site is this?</a:t>
            </a:r>
          </a:p>
          <a:p>
            <a:r>
              <a:rPr lang="en-GB" dirty="0">
                <a:latin typeface="+mj-lt"/>
              </a:rPr>
              <a:t>Identify the social media platform being described in the statements below. </a:t>
            </a:r>
          </a:p>
          <a:p>
            <a:endParaRPr lang="en-GB" sz="2400" b="1" u="sng" dirty="0">
              <a:latin typeface="+mj-lt"/>
            </a:endParaRPr>
          </a:p>
        </p:txBody>
      </p:sp>
      <p:sp>
        <p:nvSpPr>
          <p:cNvPr id="14" name="Rectangle 13">
            <a:extLst>
              <a:ext uri="{FF2B5EF4-FFF2-40B4-BE49-F238E27FC236}">
                <a16:creationId xmlns:a16="http://schemas.microsoft.com/office/drawing/2014/main" id="{96C88449-A054-4B46-A67F-9C0FD0D13B3C}"/>
              </a:ext>
            </a:extLst>
          </p:cNvPr>
          <p:cNvSpPr/>
          <p:nvPr/>
        </p:nvSpPr>
        <p:spPr>
          <a:xfrm>
            <a:off x="1943681" y="1199004"/>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You can build a business or personal profile that includes links to your website or for personal use, details about you and your interests.</a:t>
            </a:r>
          </a:p>
        </p:txBody>
      </p:sp>
      <p:sp>
        <p:nvSpPr>
          <p:cNvPr id="15" name="Rectangle 14">
            <a:extLst>
              <a:ext uri="{FF2B5EF4-FFF2-40B4-BE49-F238E27FC236}">
                <a16:creationId xmlns:a16="http://schemas.microsoft.com/office/drawing/2014/main" id="{42F0DC90-44FA-47B5-9EF0-3F45EF2439E5}"/>
              </a:ext>
            </a:extLst>
          </p:cNvPr>
          <p:cNvSpPr/>
          <p:nvPr/>
        </p:nvSpPr>
        <p:spPr>
          <a:xfrm>
            <a:off x="4734350" y="1199004"/>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professional social media network, where users create profiles highlighting current and prior work experience. </a:t>
            </a:r>
          </a:p>
        </p:txBody>
      </p:sp>
      <p:sp>
        <p:nvSpPr>
          <p:cNvPr id="18" name="Rectangle 17">
            <a:extLst>
              <a:ext uri="{FF2B5EF4-FFF2-40B4-BE49-F238E27FC236}">
                <a16:creationId xmlns:a16="http://schemas.microsoft.com/office/drawing/2014/main" id="{9CC42AE2-9FE0-42CF-B986-6C76F1004337}"/>
              </a:ext>
            </a:extLst>
          </p:cNvPr>
          <p:cNvSpPr/>
          <p:nvPr/>
        </p:nvSpPr>
        <p:spPr>
          <a:xfrm>
            <a:off x="7550046" y="1199004"/>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It’s a platform where users share their experience through photography with easy to use filters and photo edits.</a:t>
            </a:r>
          </a:p>
        </p:txBody>
      </p:sp>
      <p:sp>
        <p:nvSpPr>
          <p:cNvPr id="19" name="Rectangle 18">
            <a:extLst>
              <a:ext uri="{FF2B5EF4-FFF2-40B4-BE49-F238E27FC236}">
                <a16:creationId xmlns:a16="http://schemas.microsoft.com/office/drawing/2014/main" id="{B7C49C4F-273C-40B3-9F4D-3B61338FA954}"/>
              </a:ext>
            </a:extLst>
          </p:cNvPr>
          <p:cNvSpPr/>
          <p:nvPr/>
        </p:nvSpPr>
        <p:spPr>
          <a:xfrm>
            <a:off x="7550046" y="3854761"/>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mobile messaging application used to share photos, videos, text, and drawings. It's free to download the app and free to send messages using it.</a:t>
            </a:r>
          </a:p>
        </p:txBody>
      </p:sp>
      <p:sp>
        <p:nvSpPr>
          <p:cNvPr id="20" name="Rectangle 19">
            <a:extLst>
              <a:ext uri="{FF2B5EF4-FFF2-40B4-BE49-F238E27FC236}">
                <a16:creationId xmlns:a16="http://schemas.microsoft.com/office/drawing/2014/main" id="{4C60E540-0D70-4D3D-BAAE-463A47E5CFAE}"/>
              </a:ext>
            </a:extLst>
          </p:cNvPr>
          <p:cNvSpPr/>
          <p:nvPr/>
        </p:nvSpPr>
        <p:spPr>
          <a:xfrm>
            <a:off x="1943681" y="3854761"/>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Short and sweet is the best policy for content posted on this social media channel. Used to post updates and news.</a:t>
            </a:r>
          </a:p>
        </p:txBody>
      </p:sp>
      <p:sp>
        <p:nvSpPr>
          <p:cNvPr id="21" name="Rectangle 20">
            <a:extLst>
              <a:ext uri="{FF2B5EF4-FFF2-40B4-BE49-F238E27FC236}">
                <a16:creationId xmlns:a16="http://schemas.microsoft.com/office/drawing/2014/main" id="{0B0A4DAF-3EBC-4C51-B47A-CDC52AC53CA0}"/>
              </a:ext>
            </a:extLst>
          </p:cNvPr>
          <p:cNvSpPr/>
          <p:nvPr/>
        </p:nvSpPr>
        <p:spPr>
          <a:xfrm>
            <a:off x="4734350" y="3854761"/>
            <a:ext cx="2259260" cy="2062190"/>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A video-sharing website</a:t>
            </a:r>
          </a:p>
          <a:p>
            <a:pPr algn="ctr"/>
            <a:r>
              <a:rPr lang="en-GB" dirty="0">
                <a:solidFill>
                  <a:schemeClr val="tx1"/>
                </a:solidFill>
                <a:latin typeface="+mj-lt"/>
              </a:rPr>
              <a:t>Share live footage of what you or your brand is doing gaining interest through views and subscribers.</a:t>
            </a:r>
          </a:p>
        </p:txBody>
      </p:sp>
      <p:sp>
        <p:nvSpPr>
          <p:cNvPr id="2" name="TextBox 1">
            <a:extLst>
              <a:ext uri="{FF2B5EF4-FFF2-40B4-BE49-F238E27FC236}">
                <a16:creationId xmlns:a16="http://schemas.microsoft.com/office/drawing/2014/main" id="{8CDAA021-0603-47B6-9F9A-864A6DDA6226}"/>
              </a:ext>
            </a:extLst>
          </p:cNvPr>
          <p:cNvSpPr txBox="1"/>
          <p:nvPr/>
        </p:nvSpPr>
        <p:spPr>
          <a:xfrm>
            <a:off x="1943681" y="3383926"/>
            <a:ext cx="2234233" cy="369332"/>
          </a:xfrm>
          <a:prstGeom prst="rect">
            <a:avLst/>
          </a:prstGeom>
          <a:noFill/>
        </p:spPr>
        <p:txBody>
          <a:bodyPr wrap="square" rtlCol="0">
            <a:spAutoFit/>
          </a:bodyPr>
          <a:lstStyle/>
          <a:p>
            <a:pPr algn="ctr"/>
            <a:r>
              <a:rPr lang="en-GB" dirty="0">
                <a:latin typeface="+mj-lt"/>
              </a:rPr>
              <a:t>Facebook</a:t>
            </a:r>
          </a:p>
        </p:txBody>
      </p:sp>
      <p:sp>
        <p:nvSpPr>
          <p:cNvPr id="10" name="TextBox 9">
            <a:extLst>
              <a:ext uri="{FF2B5EF4-FFF2-40B4-BE49-F238E27FC236}">
                <a16:creationId xmlns:a16="http://schemas.microsoft.com/office/drawing/2014/main" id="{FC735A41-36A0-437D-B2BB-1971C953054E}"/>
              </a:ext>
            </a:extLst>
          </p:cNvPr>
          <p:cNvSpPr txBox="1"/>
          <p:nvPr/>
        </p:nvSpPr>
        <p:spPr>
          <a:xfrm>
            <a:off x="4734350" y="3373311"/>
            <a:ext cx="2234233" cy="369332"/>
          </a:xfrm>
          <a:prstGeom prst="rect">
            <a:avLst/>
          </a:prstGeom>
          <a:noFill/>
        </p:spPr>
        <p:txBody>
          <a:bodyPr wrap="square" rtlCol="0">
            <a:spAutoFit/>
          </a:bodyPr>
          <a:lstStyle/>
          <a:p>
            <a:pPr algn="ctr"/>
            <a:r>
              <a:rPr lang="en-GB" dirty="0">
                <a:latin typeface="+mj-lt"/>
              </a:rPr>
              <a:t>LinkedIn</a:t>
            </a:r>
          </a:p>
        </p:txBody>
      </p:sp>
      <p:sp>
        <p:nvSpPr>
          <p:cNvPr id="11" name="TextBox 10">
            <a:extLst>
              <a:ext uri="{FF2B5EF4-FFF2-40B4-BE49-F238E27FC236}">
                <a16:creationId xmlns:a16="http://schemas.microsoft.com/office/drawing/2014/main" id="{C31A78D3-07FA-4ADE-A270-F8CAC3A85F08}"/>
              </a:ext>
            </a:extLst>
          </p:cNvPr>
          <p:cNvSpPr txBox="1"/>
          <p:nvPr/>
        </p:nvSpPr>
        <p:spPr>
          <a:xfrm>
            <a:off x="7531265" y="3336868"/>
            <a:ext cx="2234233" cy="369332"/>
          </a:xfrm>
          <a:prstGeom prst="rect">
            <a:avLst/>
          </a:prstGeom>
          <a:noFill/>
        </p:spPr>
        <p:txBody>
          <a:bodyPr wrap="square" rtlCol="0">
            <a:spAutoFit/>
          </a:bodyPr>
          <a:lstStyle/>
          <a:p>
            <a:pPr algn="ctr"/>
            <a:r>
              <a:rPr lang="en-GB" dirty="0">
                <a:latin typeface="+mj-lt"/>
              </a:rPr>
              <a:t>Instagram</a:t>
            </a:r>
          </a:p>
        </p:txBody>
      </p:sp>
      <p:sp>
        <p:nvSpPr>
          <p:cNvPr id="12" name="TextBox 11">
            <a:extLst>
              <a:ext uri="{FF2B5EF4-FFF2-40B4-BE49-F238E27FC236}">
                <a16:creationId xmlns:a16="http://schemas.microsoft.com/office/drawing/2014/main" id="{E7348F02-BB24-4C10-8BA3-8AC789CD1928}"/>
              </a:ext>
            </a:extLst>
          </p:cNvPr>
          <p:cNvSpPr txBox="1"/>
          <p:nvPr/>
        </p:nvSpPr>
        <p:spPr>
          <a:xfrm>
            <a:off x="1927949" y="6018454"/>
            <a:ext cx="2234233" cy="369332"/>
          </a:xfrm>
          <a:prstGeom prst="rect">
            <a:avLst/>
          </a:prstGeom>
          <a:noFill/>
        </p:spPr>
        <p:txBody>
          <a:bodyPr wrap="square" rtlCol="0">
            <a:spAutoFit/>
          </a:bodyPr>
          <a:lstStyle/>
          <a:p>
            <a:pPr algn="ctr"/>
            <a:r>
              <a:rPr lang="en-GB" dirty="0">
                <a:latin typeface="+mj-lt"/>
              </a:rPr>
              <a:t>Twitter</a:t>
            </a:r>
          </a:p>
        </p:txBody>
      </p:sp>
      <p:sp>
        <p:nvSpPr>
          <p:cNvPr id="13" name="TextBox 12">
            <a:extLst>
              <a:ext uri="{FF2B5EF4-FFF2-40B4-BE49-F238E27FC236}">
                <a16:creationId xmlns:a16="http://schemas.microsoft.com/office/drawing/2014/main" id="{A7AD4952-DAC7-41F7-956E-35C5B617615C}"/>
              </a:ext>
            </a:extLst>
          </p:cNvPr>
          <p:cNvSpPr txBox="1"/>
          <p:nvPr/>
        </p:nvSpPr>
        <p:spPr>
          <a:xfrm>
            <a:off x="4734349" y="6033856"/>
            <a:ext cx="2234233" cy="369332"/>
          </a:xfrm>
          <a:prstGeom prst="rect">
            <a:avLst/>
          </a:prstGeom>
          <a:noFill/>
        </p:spPr>
        <p:txBody>
          <a:bodyPr wrap="square" rtlCol="0">
            <a:spAutoFit/>
          </a:bodyPr>
          <a:lstStyle/>
          <a:p>
            <a:pPr algn="ctr"/>
            <a:r>
              <a:rPr lang="en-GB" dirty="0">
                <a:latin typeface="+mj-lt"/>
              </a:rPr>
              <a:t>YouTube</a:t>
            </a:r>
          </a:p>
        </p:txBody>
      </p:sp>
      <p:sp>
        <p:nvSpPr>
          <p:cNvPr id="16" name="TextBox 15">
            <a:extLst>
              <a:ext uri="{FF2B5EF4-FFF2-40B4-BE49-F238E27FC236}">
                <a16:creationId xmlns:a16="http://schemas.microsoft.com/office/drawing/2014/main" id="{2F8F954B-8916-42B6-B802-57BEF44E90F8}"/>
              </a:ext>
            </a:extLst>
          </p:cNvPr>
          <p:cNvSpPr txBox="1"/>
          <p:nvPr/>
        </p:nvSpPr>
        <p:spPr>
          <a:xfrm>
            <a:off x="7531264" y="6018454"/>
            <a:ext cx="2234233" cy="369332"/>
          </a:xfrm>
          <a:prstGeom prst="rect">
            <a:avLst/>
          </a:prstGeom>
          <a:noFill/>
        </p:spPr>
        <p:txBody>
          <a:bodyPr wrap="square" rtlCol="0">
            <a:spAutoFit/>
          </a:bodyPr>
          <a:lstStyle/>
          <a:p>
            <a:pPr algn="ctr"/>
            <a:r>
              <a:rPr lang="en-GB" dirty="0">
                <a:latin typeface="+mj-lt"/>
              </a:rPr>
              <a:t>Snapchat</a:t>
            </a:r>
          </a:p>
        </p:txBody>
      </p:sp>
    </p:spTree>
    <p:extLst>
      <p:ext uri="{BB962C8B-B14F-4D97-AF65-F5344CB8AC3E}">
        <p14:creationId xmlns:p14="http://schemas.microsoft.com/office/powerpoint/2010/main" val="1255943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0BD46A7-0914-4778-A5E6-68E7A0F69485}"/>
              </a:ext>
            </a:extLst>
          </p:cNvPr>
          <p:cNvPicPr>
            <a:picLocks noChangeAspect="1"/>
          </p:cNvPicPr>
          <p:nvPr/>
        </p:nvPicPr>
        <p:blipFill>
          <a:blip r:embed="rId3"/>
          <a:stretch>
            <a:fillRect/>
          </a:stretch>
        </p:blipFill>
        <p:spPr>
          <a:xfrm>
            <a:off x="127182" y="666659"/>
            <a:ext cx="5109383" cy="3584194"/>
          </a:xfrm>
          <a:prstGeom prst="rect">
            <a:avLst/>
          </a:prstGeom>
          <a:ln>
            <a:solidFill>
              <a:schemeClr val="tx1"/>
            </a:solidFill>
          </a:ln>
        </p:spPr>
      </p:pic>
      <p:sp>
        <p:nvSpPr>
          <p:cNvPr id="3" name="TextBox 2"/>
          <p:cNvSpPr txBox="1"/>
          <p:nvPr/>
        </p:nvSpPr>
        <p:spPr>
          <a:xfrm>
            <a:off x="127182" y="117084"/>
            <a:ext cx="11120437" cy="461665"/>
          </a:xfrm>
          <a:prstGeom prst="rect">
            <a:avLst/>
          </a:prstGeom>
          <a:noFill/>
        </p:spPr>
        <p:txBody>
          <a:bodyPr wrap="square" rtlCol="0">
            <a:spAutoFit/>
          </a:bodyPr>
          <a:lstStyle/>
          <a:p>
            <a:r>
              <a:rPr lang="en-GB" sz="2400" b="1" u="sng" dirty="0">
                <a:latin typeface="+mj-lt"/>
              </a:rPr>
              <a:t>Defamation</a:t>
            </a:r>
          </a:p>
        </p:txBody>
      </p:sp>
      <p:sp>
        <p:nvSpPr>
          <p:cNvPr id="9" name="Rectangle 8"/>
          <p:cNvSpPr/>
          <p:nvPr/>
        </p:nvSpPr>
        <p:spPr>
          <a:xfrm>
            <a:off x="6955432" y="670407"/>
            <a:ext cx="486583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955436" y="1275626"/>
            <a:ext cx="4865834" cy="14020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the term ‘defamation’?</a:t>
            </a:r>
          </a:p>
          <a:p>
            <a:pPr algn="ctr"/>
            <a:endParaRPr lang="en-GB" dirty="0">
              <a:solidFill>
                <a:schemeClr val="tx1"/>
              </a:solidFill>
              <a:latin typeface="+mj-lt"/>
            </a:endParaRPr>
          </a:p>
          <a:p>
            <a:pPr algn="ctr"/>
            <a:endParaRPr lang="en-GB" u="sng" dirty="0">
              <a:solidFill>
                <a:schemeClr val="tx1"/>
              </a:solidFill>
              <a:latin typeface="+mj-lt"/>
            </a:endParaRPr>
          </a:p>
        </p:txBody>
      </p:sp>
      <p:sp>
        <p:nvSpPr>
          <p:cNvPr id="17" name="Rectangle 16"/>
          <p:cNvSpPr/>
          <p:nvPr/>
        </p:nvSpPr>
        <p:spPr>
          <a:xfrm>
            <a:off x="6955432" y="2804515"/>
            <a:ext cx="4865835" cy="14020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Defamation can either be categorised as slander or libel. What is the difference between the two?</a:t>
            </a:r>
          </a:p>
          <a:p>
            <a:pPr algn="ctr"/>
            <a:endParaRPr lang="en-GB"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6955435" y="4389854"/>
            <a:ext cx="4865832" cy="226749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a intentional and negligent publication?</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FC30CA36-26ED-41B4-90B2-636F5ED25C2E}"/>
              </a:ext>
            </a:extLst>
          </p:cNvPr>
          <p:cNvSpPr/>
          <p:nvPr/>
        </p:nvSpPr>
        <p:spPr>
          <a:xfrm>
            <a:off x="127182" y="4389853"/>
            <a:ext cx="6648373" cy="226749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ways in which users can protect themselves from becoming a victim of defamation on social media. </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273444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0BD46A7-0914-4778-A5E6-68E7A0F69485}"/>
              </a:ext>
            </a:extLst>
          </p:cNvPr>
          <p:cNvPicPr>
            <a:picLocks noChangeAspect="1"/>
          </p:cNvPicPr>
          <p:nvPr/>
        </p:nvPicPr>
        <p:blipFill>
          <a:blip r:embed="rId3"/>
          <a:stretch>
            <a:fillRect/>
          </a:stretch>
        </p:blipFill>
        <p:spPr>
          <a:xfrm>
            <a:off x="127182" y="666659"/>
            <a:ext cx="5109383" cy="3584194"/>
          </a:xfrm>
          <a:prstGeom prst="rect">
            <a:avLst/>
          </a:prstGeom>
          <a:ln>
            <a:solidFill>
              <a:schemeClr val="tx1"/>
            </a:solidFill>
          </a:ln>
        </p:spPr>
      </p:pic>
      <p:sp>
        <p:nvSpPr>
          <p:cNvPr id="3" name="TextBox 2"/>
          <p:cNvSpPr txBox="1"/>
          <p:nvPr/>
        </p:nvSpPr>
        <p:spPr>
          <a:xfrm>
            <a:off x="127182" y="117084"/>
            <a:ext cx="11120437" cy="461665"/>
          </a:xfrm>
          <a:prstGeom prst="rect">
            <a:avLst/>
          </a:prstGeom>
          <a:noFill/>
        </p:spPr>
        <p:txBody>
          <a:bodyPr wrap="square" rtlCol="0">
            <a:spAutoFit/>
          </a:bodyPr>
          <a:lstStyle/>
          <a:p>
            <a:r>
              <a:rPr lang="en-GB" sz="2400" b="1" u="sng" dirty="0">
                <a:latin typeface="+mj-lt"/>
              </a:rPr>
              <a:t>Defamation</a:t>
            </a:r>
          </a:p>
        </p:txBody>
      </p:sp>
      <p:sp>
        <p:nvSpPr>
          <p:cNvPr id="9" name="Rectangle 8"/>
          <p:cNvSpPr/>
          <p:nvPr/>
        </p:nvSpPr>
        <p:spPr>
          <a:xfrm>
            <a:off x="6955432" y="670407"/>
            <a:ext cx="486583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6955436" y="1275626"/>
            <a:ext cx="4865834" cy="140202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the term ‘defamation’?</a:t>
            </a:r>
          </a:p>
          <a:p>
            <a:pPr algn="ctr"/>
            <a:endParaRPr lang="en-GB" dirty="0">
              <a:solidFill>
                <a:schemeClr val="tx1"/>
              </a:solidFill>
              <a:latin typeface="+mj-lt"/>
            </a:endParaRPr>
          </a:p>
          <a:p>
            <a:pPr algn="ctr"/>
            <a:r>
              <a:rPr lang="en-GB" dirty="0">
                <a:solidFill>
                  <a:schemeClr val="tx1"/>
                </a:solidFill>
                <a:latin typeface="+mj-lt"/>
              </a:rPr>
              <a:t>Something that is said that might harm someone’s reputation. </a:t>
            </a:r>
          </a:p>
          <a:p>
            <a:pPr algn="ctr"/>
            <a:endParaRPr lang="en-GB" u="sng" dirty="0">
              <a:solidFill>
                <a:schemeClr val="tx1"/>
              </a:solidFill>
              <a:latin typeface="+mj-lt"/>
            </a:endParaRPr>
          </a:p>
        </p:txBody>
      </p:sp>
      <p:sp>
        <p:nvSpPr>
          <p:cNvPr id="17" name="Rectangle 16"/>
          <p:cNvSpPr/>
          <p:nvPr/>
        </p:nvSpPr>
        <p:spPr>
          <a:xfrm>
            <a:off x="6955432" y="2804515"/>
            <a:ext cx="4865835" cy="140202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Defamation can either be categorised as slander or libel. What is the difference between the two?</a:t>
            </a:r>
          </a:p>
          <a:p>
            <a:pPr algn="ctr"/>
            <a:endParaRPr lang="en-GB" dirty="0">
              <a:solidFill>
                <a:schemeClr val="tx1"/>
              </a:solidFill>
              <a:latin typeface="+mj-lt"/>
            </a:endParaRPr>
          </a:p>
          <a:p>
            <a:pPr algn="ctr"/>
            <a:r>
              <a:rPr lang="en-GB" dirty="0">
                <a:solidFill>
                  <a:schemeClr val="tx1"/>
                </a:solidFill>
                <a:latin typeface="+mj-lt"/>
              </a:rPr>
              <a:t>Slander is spoken and libel is written.</a:t>
            </a: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5" name="Rectangle 14">
            <a:extLst>
              <a:ext uri="{FF2B5EF4-FFF2-40B4-BE49-F238E27FC236}">
                <a16:creationId xmlns:a16="http://schemas.microsoft.com/office/drawing/2014/main" id="{455DBCD3-3476-4437-BA38-88C7E4F47E7D}"/>
              </a:ext>
            </a:extLst>
          </p:cNvPr>
          <p:cNvSpPr/>
          <p:nvPr/>
        </p:nvSpPr>
        <p:spPr>
          <a:xfrm>
            <a:off x="6955435" y="4389854"/>
            <a:ext cx="4865832" cy="226749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a intentional and negligent publication?</a:t>
            </a:r>
          </a:p>
          <a:p>
            <a:pPr algn="ctr"/>
            <a:r>
              <a:rPr lang="en-GB" dirty="0">
                <a:solidFill>
                  <a:schemeClr val="tx1"/>
                </a:solidFill>
                <a:latin typeface="+mj-lt"/>
              </a:rPr>
              <a:t>Intentional means there was some intention to defame a person (damage their reputation)  Negligent means that there wasn’t an intention to defame someone but did so anyway (even if it was by mistake)</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FC30CA36-26ED-41B4-90B2-636F5ED25C2E}"/>
              </a:ext>
            </a:extLst>
          </p:cNvPr>
          <p:cNvSpPr/>
          <p:nvPr/>
        </p:nvSpPr>
        <p:spPr>
          <a:xfrm>
            <a:off x="127182" y="4389853"/>
            <a:ext cx="6648373" cy="226749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ways in which users can protect themselves from becoming a victim of defamation on social media. </a:t>
            </a:r>
          </a:p>
          <a:p>
            <a:pPr algn="ctr"/>
            <a:r>
              <a:rPr lang="en-GB" dirty="0">
                <a:solidFill>
                  <a:schemeClr val="tx1"/>
                </a:solidFill>
                <a:latin typeface="+mj-lt"/>
              </a:rPr>
              <a:t>Adjust your social media privacy settings;</a:t>
            </a:r>
          </a:p>
          <a:p>
            <a:pPr algn="ctr"/>
            <a:r>
              <a:rPr lang="en-GB" dirty="0">
                <a:solidFill>
                  <a:schemeClr val="tx1"/>
                </a:solidFill>
                <a:latin typeface="+mj-lt"/>
              </a:rPr>
              <a:t>Report, flag, and request removal of defamatory content;</a:t>
            </a:r>
          </a:p>
          <a:p>
            <a:pPr algn="ctr"/>
            <a:r>
              <a:rPr lang="en-GB" dirty="0">
                <a:solidFill>
                  <a:schemeClr val="tx1"/>
                </a:solidFill>
                <a:latin typeface="+mj-lt"/>
              </a:rPr>
              <a:t>Sign up for a Digital Risk Protection service. A digital risk protection service is like a home security system for your online reputation; it can monitor and identify threats to your reputation online.</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Tree>
    <p:extLst>
      <p:ext uri="{BB962C8B-B14F-4D97-AF65-F5344CB8AC3E}">
        <p14:creationId xmlns:p14="http://schemas.microsoft.com/office/powerpoint/2010/main" val="793301997"/>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1353</Words>
  <Application>Microsoft Office PowerPoint</Application>
  <PresentationFormat>Widescreen</PresentationFormat>
  <Paragraphs>187</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2021-09-14T21:09:34Z</dcterms:modified>
</cp:coreProperties>
</file>